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5"/>
    <p:sldMasterId id="2147483650" r:id="rId6"/>
    <p:sldMasterId id="2147483652" r:id="rId7"/>
    <p:sldMasterId id="2147483653" r:id="rId8"/>
    <p:sldMasterId id="2147483698" r:id="rId9"/>
  </p:sldMasterIdLst>
  <p:notesMasterIdLst>
    <p:notesMasterId r:id="rId24"/>
  </p:notesMasterIdLst>
  <p:sldIdLst>
    <p:sldId id="256" r:id="rId10"/>
    <p:sldId id="257" r:id="rId11"/>
    <p:sldId id="264" r:id="rId12"/>
    <p:sldId id="265" r:id="rId13"/>
    <p:sldId id="268" r:id="rId14"/>
    <p:sldId id="266" r:id="rId15"/>
    <p:sldId id="269" r:id="rId16"/>
    <p:sldId id="267" r:id="rId17"/>
    <p:sldId id="270" r:id="rId18"/>
    <p:sldId id="274" r:id="rId19"/>
    <p:sldId id="272" r:id="rId20"/>
    <p:sldId id="271" r:id="rId21"/>
    <p:sldId id="273" r:id="rId22"/>
    <p:sldId id="263" r:id="rId23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5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3F858-CF24-45C9-8F02-09FE9B223846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D1723B71-4D7A-4746-95DC-C44FA780042A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CONCEPTOS CABECERA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5F8378-849D-40BF-82DA-FB451C656844}" type="parTrans" cxnId="{CB6A1D42-A8A7-4EEC-B687-8E20E354586D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88378-E937-4A3D-84DC-F63E89C16DC1}" type="sibTrans" cxnId="{CB6A1D42-A8A7-4EEC-B687-8E20E354586D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9466F9-2797-4A64-8D51-FD4C0B4A6C5C}">
      <dgm:prSet phldrT="[Texto]"/>
      <dgm:spPr/>
      <dgm:t>
        <a:bodyPr/>
        <a:lstStyle/>
        <a:p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LIQUIDACIONES</a:t>
          </a:r>
          <a:endParaRPr lang="es-E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EB031A-239E-4205-97A4-E58C766622CE}" type="parTrans" cxnId="{5DF299FE-5501-430E-82D3-A49AB6606ABA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D3D919-021D-4400-9CD4-A0D935B8A5EB}" type="sibTrans" cxnId="{5DF299FE-5501-430E-82D3-A49AB6606ABA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AE14A-ED05-46C5-B1CD-300BB6A67E50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AYUDAS SOCIALES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96D8A4-7FD3-433B-BF34-59B81A225E08}" type="parTrans" cxnId="{632B402E-8C17-4DB9-AB9C-15AAD59B3F69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6B83BE-DB8F-4ACE-807C-AFD1198FA293}" type="sibTrans" cxnId="{632B402E-8C17-4DB9-AB9C-15AAD59B3F69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4FBA14-1332-4786-B5C8-1EEE9F06E27D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GASTOS ACTIVIDAD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F5F286-3B0E-4CF4-BB64-96F180882703}" type="parTrans" cxnId="{579DCBED-74E3-4BB5-8179-5F6187A02E2C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042FD-8874-4E1A-8307-7986DCA8D1B2}" type="sibTrans" cxnId="{579DCBED-74E3-4BB5-8179-5F6187A02E2C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9031E1-8334-4D23-8B5C-CA8FCDDCCDEF}">
      <dgm:prSet phldrT="[Texto]"/>
      <dgm:spPr/>
      <dgm:t>
        <a:bodyPr/>
        <a:lstStyle/>
        <a:p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FACTURAS</a:t>
          </a:r>
          <a:endParaRPr lang="es-E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5BDBB-91F6-4BC7-A9CF-4028CAD0BA45}" type="parTrans" cxnId="{C500B5D6-8C55-4301-90DB-C1D05F607D01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7FD48D-B551-42FE-9FD0-0F0403E97256}" type="sibTrans" cxnId="{C500B5D6-8C55-4301-90DB-C1D05F607D01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F152F3-1F0B-4C07-AD16-CF3CD18FFE87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TIPO DE GASTO. Por ejemplo: Agua.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A7CA7-8E90-4599-AD29-91C26B544581}" type="parTrans" cxnId="{5A7D4BA9-1AC2-4939-8DD6-46BD74237EF6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5C3386-3C05-40E8-AE9B-E1187E1FA555}" type="sibTrans" cxnId="{5A7D4BA9-1AC2-4939-8DD6-46BD74237EF6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0C6B76-F10E-4523-99BF-1077CDBCEDE0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GASTOS PERSONALES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DF90D8-95D6-46B9-A7A7-824922BEE527}" type="parTrans" cxnId="{28F3340B-24E3-40A0-8C76-82DC0F9B431E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A59C37-C4D0-4FBB-8608-FB792B046CA8}" type="sibTrans" cxnId="{28F3340B-24E3-40A0-8C76-82DC0F9B431E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2157A1-CA55-412A-85E6-8F757C97FE50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CARGO / ABONO + CENTRO EMISOR. Por ejemplo: Abono Formación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903A68-1F8A-4E1D-9CF5-15DEDE89C41A}" type="parTrans" cxnId="{6774FFB3-5A20-42FA-99D9-AC089E69A5FD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0DED6F-3B7D-4D01-AB16-6EE5B80D1BC7}" type="sibTrans" cxnId="{6774FFB3-5A20-42FA-99D9-AC089E69A5FD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E1DFE6-1154-4002-8BED-533B046EB895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SOLICITUD ANTICIPO ACTIVIDAD 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783DD7-31D4-4D47-9038-906C1BAD19D2}" type="parTrans" cxnId="{413E3185-7615-4567-B43A-0CBA9FF98334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CD8F6D-01E7-493A-8DD6-9D5888DC8CED}" type="sibTrans" cxnId="{413E3185-7615-4567-B43A-0CBA9FF98334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1B2111-F401-48CE-8752-9C89248AE208}" type="pres">
      <dgm:prSet presAssocID="{9143F858-CF24-45C9-8F02-09FE9B22384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975BA83-0017-45BD-BD4F-13B13D861DED}" type="pres">
      <dgm:prSet presAssocID="{D1723B71-4D7A-4746-95DC-C44FA780042A}" presName="roof" presStyleLbl="dkBgShp" presStyleIdx="0" presStyleCnt="2" custScaleY="72733" custLinFactNeighborY="-9802"/>
      <dgm:spPr/>
      <dgm:t>
        <a:bodyPr/>
        <a:lstStyle/>
        <a:p>
          <a:endParaRPr lang="es-ES"/>
        </a:p>
      </dgm:t>
    </dgm:pt>
    <dgm:pt modelId="{46691530-12C4-4D2C-BAB0-E3AC56EB401E}" type="pres">
      <dgm:prSet presAssocID="{D1723B71-4D7A-4746-95DC-C44FA780042A}" presName="pillars" presStyleCnt="0"/>
      <dgm:spPr/>
    </dgm:pt>
    <dgm:pt modelId="{5A52B574-76AF-49BA-B96A-D232DA336DCE}" type="pres">
      <dgm:prSet presAssocID="{D1723B71-4D7A-4746-95DC-C44FA780042A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820FAF-2FB3-4EC3-81B9-4CA6FF6AB588}" type="pres">
      <dgm:prSet presAssocID="{D39031E1-8334-4D23-8B5C-CA8FCDDCCDEF}" presName="pillarX" presStyleLbl="node1" presStyleIdx="1" presStyleCnt="2" custScaleX="62093" custLinFactNeighborX="2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94EDDE-EF85-4F2B-A2E1-B071C586039F}" type="pres">
      <dgm:prSet presAssocID="{D1723B71-4D7A-4746-95DC-C44FA780042A}" presName="base" presStyleLbl="dkBgShp" presStyleIdx="1" presStyleCnt="2"/>
      <dgm:spPr/>
    </dgm:pt>
  </dgm:ptLst>
  <dgm:cxnLst>
    <dgm:cxn modelId="{DFF229A7-FD5F-4402-BFC8-A626C4D92F4D}" type="presOf" srcId="{A5FAE14A-ED05-46C5-B1CD-300BB6A67E50}" destId="{5A52B574-76AF-49BA-B96A-D232DA336DCE}" srcOrd="0" destOrd="1" presId="urn:microsoft.com/office/officeart/2005/8/layout/hList3"/>
    <dgm:cxn modelId="{28F3340B-24E3-40A0-8C76-82DC0F9B431E}" srcId="{1F9466F9-2797-4A64-8D51-FD4C0B4A6C5C}" destId="{D40C6B76-F10E-4523-99BF-1077CDBCEDE0}" srcOrd="3" destOrd="0" parTransId="{02DF90D8-95D6-46B9-A7A7-824922BEE527}" sibTransId="{57A59C37-C4D0-4FBB-8608-FB792B046CA8}"/>
    <dgm:cxn modelId="{5DF299FE-5501-430E-82D3-A49AB6606ABA}" srcId="{D1723B71-4D7A-4746-95DC-C44FA780042A}" destId="{1F9466F9-2797-4A64-8D51-FD4C0B4A6C5C}" srcOrd="0" destOrd="0" parTransId="{17EB031A-239E-4205-97A4-E58C766622CE}" sibTransId="{89D3D919-021D-4400-9CD4-A0D935B8A5EB}"/>
    <dgm:cxn modelId="{13BC57E2-DACD-4985-A9B2-81779999B1BE}" type="presOf" srcId="{D39031E1-8334-4D23-8B5C-CA8FCDDCCDEF}" destId="{F4820FAF-2FB3-4EC3-81B9-4CA6FF6AB588}" srcOrd="0" destOrd="0" presId="urn:microsoft.com/office/officeart/2005/8/layout/hList3"/>
    <dgm:cxn modelId="{CB6A1D42-A8A7-4EEC-B687-8E20E354586D}" srcId="{9143F858-CF24-45C9-8F02-09FE9B223846}" destId="{D1723B71-4D7A-4746-95DC-C44FA780042A}" srcOrd="0" destOrd="0" parTransId="{D35F8378-849D-40BF-82DA-FB451C656844}" sibTransId="{D8988378-E937-4A3D-84DC-F63E89C16DC1}"/>
    <dgm:cxn modelId="{5A7D4BA9-1AC2-4939-8DD6-46BD74237EF6}" srcId="{D39031E1-8334-4D23-8B5C-CA8FCDDCCDEF}" destId="{7FF152F3-1F0B-4C07-AD16-CF3CD18FFE87}" srcOrd="0" destOrd="0" parTransId="{6CAA7CA7-8E90-4599-AD29-91C26B544581}" sibTransId="{A95C3386-3C05-40E8-AE9B-E1187E1FA555}"/>
    <dgm:cxn modelId="{657EDBF3-F9E1-4974-A740-7CD64B64BC53}" type="presOf" srcId="{D40C6B76-F10E-4523-99BF-1077CDBCEDE0}" destId="{5A52B574-76AF-49BA-B96A-D232DA336DCE}" srcOrd="0" destOrd="4" presId="urn:microsoft.com/office/officeart/2005/8/layout/hList3"/>
    <dgm:cxn modelId="{7EA92148-2219-4D7A-9510-8437070023FE}" type="presOf" srcId="{142157A1-CA55-412A-85E6-8F757C97FE50}" destId="{5A52B574-76AF-49BA-B96A-D232DA336DCE}" srcOrd="0" destOrd="5" presId="urn:microsoft.com/office/officeart/2005/8/layout/hList3"/>
    <dgm:cxn modelId="{413E3185-7615-4567-B43A-0CBA9FF98334}" srcId="{1F9466F9-2797-4A64-8D51-FD4C0B4A6C5C}" destId="{CDE1DFE6-1154-4002-8BED-533B046EB895}" srcOrd="2" destOrd="0" parTransId="{7B783DD7-31D4-4D47-9038-906C1BAD19D2}" sibTransId="{2CCD8F6D-01E7-493A-8DD6-9D5888DC8CED}"/>
    <dgm:cxn modelId="{579DCBED-74E3-4BB5-8179-5F6187A02E2C}" srcId="{1F9466F9-2797-4A64-8D51-FD4C0B4A6C5C}" destId="{674FBA14-1332-4786-B5C8-1EEE9F06E27D}" srcOrd="1" destOrd="0" parTransId="{04F5F286-3B0E-4CF4-BB64-96F180882703}" sibTransId="{6F4042FD-8874-4E1A-8307-7986DCA8D1B2}"/>
    <dgm:cxn modelId="{28D90E69-CC0E-4B89-B204-B376C48EE511}" type="presOf" srcId="{7FF152F3-1F0B-4C07-AD16-CF3CD18FFE87}" destId="{F4820FAF-2FB3-4EC3-81B9-4CA6FF6AB588}" srcOrd="0" destOrd="1" presId="urn:microsoft.com/office/officeart/2005/8/layout/hList3"/>
    <dgm:cxn modelId="{5049DEAA-3D9E-4713-A6C3-BF514C9D1DD5}" type="presOf" srcId="{674FBA14-1332-4786-B5C8-1EEE9F06E27D}" destId="{5A52B574-76AF-49BA-B96A-D232DA336DCE}" srcOrd="0" destOrd="2" presId="urn:microsoft.com/office/officeart/2005/8/layout/hList3"/>
    <dgm:cxn modelId="{17D86695-37C4-4BC1-B76C-EC169868A3EA}" type="presOf" srcId="{D1723B71-4D7A-4746-95DC-C44FA780042A}" destId="{E975BA83-0017-45BD-BD4F-13B13D861DED}" srcOrd="0" destOrd="0" presId="urn:microsoft.com/office/officeart/2005/8/layout/hList3"/>
    <dgm:cxn modelId="{632B402E-8C17-4DB9-AB9C-15AAD59B3F69}" srcId="{1F9466F9-2797-4A64-8D51-FD4C0B4A6C5C}" destId="{A5FAE14A-ED05-46C5-B1CD-300BB6A67E50}" srcOrd="0" destOrd="0" parTransId="{1296D8A4-7FD3-433B-BF34-59B81A225E08}" sibTransId="{126B83BE-DB8F-4ACE-807C-AFD1198FA293}"/>
    <dgm:cxn modelId="{BF4BA1A5-AF32-4078-88EA-F31DAB58599A}" type="presOf" srcId="{1F9466F9-2797-4A64-8D51-FD4C0B4A6C5C}" destId="{5A52B574-76AF-49BA-B96A-D232DA336DCE}" srcOrd="0" destOrd="0" presId="urn:microsoft.com/office/officeart/2005/8/layout/hList3"/>
    <dgm:cxn modelId="{64DF82A1-8302-41B7-8391-65628F51A4A2}" type="presOf" srcId="{CDE1DFE6-1154-4002-8BED-533B046EB895}" destId="{5A52B574-76AF-49BA-B96A-D232DA336DCE}" srcOrd="0" destOrd="3" presId="urn:microsoft.com/office/officeart/2005/8/layout/hList3"/>
    <dgm:cxn modelId="{C500B5D6-8C55-4301-90DB-C1D05F607D01}" srcId="{D1723B71-4D7A-4746-95DC-C44FA780042A}" destId="{D39031E1-8334-4D23-8B5C-CA8FCDDCCDEF}" srcOrd="1" destOrd="0" parTransId="{3E85BDBB-91F6-4BC7-A9CF-4028CAD0BA45}" sibTransId="{AA7FD48D-B551-42FE-9FD0-0F0403E97256}"/>
    <dgm:cxn modelId="{6774FFB3-5A20-42FA-99D9-AC089E69A5FD}" srcId="{1F9466F9-2797-4A64-8D51-FD4C0B4A6C5C}" destId="{142157A1-CA55-412A-85E6-8F757C97FE50}" srcOrd="4" destOrd="0" parTransId="{B8903A68-1F8A-4E1D-9CF5-15DEDE89C41A}" sibTransId="{FC0DED6F-3B7D-4D01-AB16-6EE5B80D1BC7}"/>
    <dgm:cxn modelId="{FF600D03-D574-4ABE-8110-60AC620BB85C}" type="presOf" srcId="{9143F858-CF24-45C9-8F02-09FE9B223846}" destId="{ED1B2111-F401-48CE-8752-9C89248AE208}" srcOrd="0" destOrd="0" presId="urn:microsoft.com/office/officeart/2005/8/layout/hList3"/>
    <dgm:cxn modelId="{0703EB3B-DEB3-47CD-A86A-03118E6A1008}" type="presParOf" srcId="{ED1B2111-F401-48CE-8752-9C89248AE208}" destId="{E975BA83-0017-45BD-BD4F-13B13D861DED}" srcOrd="0" destOrd="0" presId="urn:microsoft.com/office/officeart/2005/8/layout/hList3"/>
    <dgm:cxn modelId="{82DEFE7C-1CF7-41CA-BE60-1864DDF63FA9}" type="presParOf" srcId="{ED1B2111-F401-48CE-8752-9C89248AE208}" destId="{46691530-12C4-4D2C-BAB0-E3AC56EB401E}" srcOrd="1" destOrd="0" presId="urn:microsoft.com/office/officeart/2005/8/layout/hList3"/>
    <dgm:cxn modelId="{7C977824-E072-4ABB-90B6-830EE6D851D9}" type="presParOf" srcId="{46691530-12C4-4D2C-BAB0-E3AC56EB401E}" destId="{5A52B574-76AF-49BA-B96A-D232DA336DCE}" srcOrd="0" destOrd="0" presId="urn:microsoft.com/office/officeart/2005/8/layout/hList3"/>
    <dgm:cxn modelId="{FBEEA8EE-1F26-4FFC-8D52-715B23B3B288}" type="presParOf" srcId="{46691530-12C4-4D2C-BAB0-E3AC56EB401E}" destId="{F4820FAF-2FB3-4EC3-81B9-4CA6FF6AB588}" srcOrd="1" destOrd="0" presId="urn:microsoft.com/office/officeart/2005/8/layout/hList3"/>
    <dgm:cxn modelId="{7F2F0688-6994-4F4B-95A0-E317FCB88D97}" type="presParOf" srcId="{ED1B2111-F401-48CE-8752-9C89248AE208}" destId="{DE94EDDE-EF85-4F2B-A2E1-B071C586039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43F858-CF24-45C9-8F02-09FE9B223846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D1723B71-4D7A-4746-95DC-C44FA780042A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CONCEPTOS DETALLE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5F8378-849D-40BF-82DA-FB451C656844}" type="parTrans" cxnId="{CB6A1D42-A8A7-4EEC-B687-8E20E354586D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88378-E937-4A3D-84DC-F63E89C16DC1}" type="sibTrans" cxnId="{CB6A1D42-A8A7-4EEC-B687-8E20E354586D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9031E1-8334-4D23-8B5C-CA8FCDDCCDEF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Como </a:t>
          </a:r>
          <a:r>
            <a:rPr lang="es-E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norma general indicaremos DESCRIPCIÓN DEL GASTO Y PERIODO FACTURADO.</a:t>
          </a:r>
        </a:p>
        <a:p>
          <a:endParaRPr lang="es-ES" sz="11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</a:t>
          </a:r>
          <a:r>
            <a:rPr lang="es-ES" sz="1050" b="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CASOS ESPECIFICOS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s-ES" sz="105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5BDBB-91F6-4BC7-A9CF-4028CAD0BA45}" type="parTrans" cxnId="{C500B5D6-8C55-4301-90DB-C1D05F607D01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7FD48D-B551-42FE-9FD0-0F0403E97256}" type="sibTrans" cxnId="{C500B5D6-8C55-4301-90DB-C1D05F607D01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F152F3-1F0B-4C07-AD16-CF3CD18FFE87}">
      <dgm:prSet phldrT="[Texto]" custT="1"/>
      <dgm:spPr/>
      <dgm:t>
        <a:bodyPr/>
        <a:lstStyle/>
        <a:p>
          <a:r>
            <a:rPr lang="es-ES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AYUDA SOCIAL: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AYUDA SOCIAL, NOMBRE Y APELLIDO BENEFICIARIO , TIPO DE AYUDA Y </a:t>
          </a:r>
          <a:r>
            <a:rPr lang="es-ES" sz="1050" b="0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PERIODO</a:t>
          </a:r>
          <a:endParaRPr lang="es-ES" sz="1050" b="0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A7CA7-8E90-4599-AD29-91C26B544581}" type="parTrans" cxnId="{5A7D4BA9-1AC2-4939-8DD6-46BD74237EF6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5C3386-3C05-40E8-AE9B-E1187E1FA555}" type="sibTrans" cxnId="{5A7D4BA9-1AC2-4939-8DD6-46BD74237EF6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24C1DE-D940-4FAA-847C-B3FC56B4F215}">
      <dgm:prSet phldrT="[Texto]" custT="1"/>
      <dgm:spPr/>
      <dgm:t>
        <a:bodyPr/>
        <a:lstStyle/>
        <a:p>
          <a:r>
            <a:rPr lang="es-ES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KILOMETRAJE: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MOTIVO DEL DESPLAZAMIENTO – DIRECCIÓN, ORIGEN Y DESTINO </a:t>
          </a:r>
          <a:endParaRPr lang="es-ES" sz="105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6C5BA6-C16C-4727-BC89-8BDC216405D9}" type="parTrans" cxnId="{EB81717D-8224-45DE-848E-CDE9B05D675B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D9611F-ED71-4652-A254-19216CD1E9DE}" type="sibTrans" cxnId="{EB81717D-8224-45DE-848E-CDE9B05D675B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B11625-D000-43E9-81D5-1A55C693637C}">
      <dgm:prSet phldrT="[Texto]" custT="1"/>
      <dgm:spPr/>
      <dgm:t>
        <a:bodyPr/>
        <a:lstStyle/>
        <a:p>
          <a:r>
            <a:rPr lang="es-ES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ABONO TRANSPORTES (voluntarios y trabajadores)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NOMBRE Y APELLIDOS BENEFICIARIO  - TIPO DE CUPÓN Y PERIODO FACTURADO</a:t>
          </a:r>
          <a:endParaRPr lang="es-ES" sz="105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848FD5-FC4C-4FA7-A04C-C929927BFF22}" type="parTrans" cxnId="{F0B6CB45-5633-4E29-BE97-477E58795570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F8DA6E-449B-4BB7-B70F-8276D8082A62}" type="sibTrans" cxnId="{F0B6CB45-5633-4E29-BE97-477E58795570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250153-15BD-4759-AC81-0D800670D7B7}">
      <dgm:prSet phldrT="[Texto]" custT="1"/>
      <dgm:spPr/>
      <dgm:t>
        <a:bodyPr/>
        <a:lstStyle/>
        <a:p>
          <a:r>
            <a:rPr lang="es-ES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PROFESIONALES / COLABORADORES :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NOMBRE DEL SERVICIO – FECHAS DE REALIZACIÓN</a:t>
          </a:r>
          <a:endParaRPr lang="es-ES" sz="105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EA1E3D-4457-4F96-840D-3E4A6A1E4BE9}" type="parTrans" cxnId="{B3D7BB03-15DA-4FCA-BFB6-CCDE4C28C8F2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1E2414-635B-4C90-B96F-0F1D076FBB3B}" type="sibTrans" cxnId="{B3D7BB03-15DA-4FCA-BFB6-CCDE4C28C8F2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BE1A93-77DC-4F24-8150-44A545EB1FC1}">
      <dgm:prSet phldrT="[Texto]" custT="1"/>
      <dgm:spPr/>
      <dgm:t>
        <a:bodyPr/>
        <a:lstStyle/>
        <a:p>
          <a:r>
            <a:rPr lang="es-ES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SUMINISTROS: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TIPO GASTO – LUGAR -  PERIODO FACTURADO - CONTRATO</a:t>
          </a:r>
          <a:endParaRPr lang="es-ES" sz="105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A39188-7608-4F0D-92CB-5F241AF18F53}" type="parTrans" cxnId="{8E51131E-661E-445B-85E3-7C4761A877F7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78CA0-E88D-452B-8934-426C2209BF04}" type="sibTrans" cxnId="{8E51131E-661E-445B-85E3-7C4761A877F7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676454-7247-4CD3-916E-719CAD9E7B63}">
      <dgm:prSet phldrT="[Texto]" custT="1"/>
      <dgm:spPr/>
      <dgm:t>
        <a:bodyPr/>
        <a:lstStyle/>
        <a:p>
          <a:r>
            <a:rPr lang="es-ES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INMOVILIZADO: 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DESCRIPCIÓN DETALLADA DEL ELEMENTO  (agrupar sólo igual característic</a:t>
          </a:r>
          <a:r>
            <a:rPr lang="es-ES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– precio y en ese caso indicar el número de unidades. No distribuir un único elemento en varias estructuras contables. En proyectos de IRPF debe grabarse una línea por cada elemento (no agrupar) </a:t>
          </a:r>
          <a:endParaRPr lang="es-ES" sz="105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EE23E1-FA6B-47A5-8BD3-4D1C46E96C3A}" type="parTrans" cxnId="{A4D1ADE7-48C0-47F4-B5AF-9AF08163687B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6D947F-09C8-4650-AF37-2EF80589F737}" type="sibTrans" cxnId="{A4D1ADE7-48C0-47F4-B5AF-9AF08163687B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22C08B-FC99-4A38-9383-06CB00F8EEC7}">
      <dgm:prSet phldrT="[Texto]" custT="1"/>
      <dgm:spPr/>
      <dgm:t>
        <a:bodyPr/>
        <a:lstStyle/>
        <a:p>
          <a:r>
            <a:rPr lang="es-ES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TELEFONO: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Nº TELEFONO – ABONADO / SEDE 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PERIODO </a:t>
          </a:r>
          <a:r>
            <a:rPr lang="es-ES" sz="105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FACTURADO</a:t>
          </a:r>
          <a:endParaRPr lang="es-ES" sz="105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9E6C6F-02DC-4913-96DA-331256EE521A}" type="sibTrans" cxnId="{6116D0E4-F43E-46F0-98FC-116491565CFC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161DD4-DC2C-4CE9-9289-11C9C180D5FA}" type="parTrans" cxnId="{6116D0E4-F43E-46F0-98FC-116491565CFC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98F30-7073-489D-8920-2513A2B11FB8}">
      <dgm:prSet phldrT="[Texto]" custT="1"/>
      <dgm:spPr/>
      <dgm:t>
        <a:bodyPr/>
        <a:lstStyle/>
        <a:p>
          <a:r>
            <a:rPr lang="es-ES" sz="1050" b="1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ANTICIPO ACTIVIDAD:</a:t>
          </a:r>
          <a:r>
            <a:rPr lang="es-ES" sz="1050" b="0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ANTICIPO ACTIVIDAD Y NOMBRE DEL PROYECTO</a:t>
          </a:r>
          <a:endParaRPr lang="es-ES" sz="1050" b="0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20C6DC-4E4C-4579-B1F0-BAB918D400C5}" type="parTrans" cxnId="{0FE7B88C-7B5E-4CCC-9C72-3EDB6B7007FE}">
      <dgm:prSet/>
      <dgm:spPr/>
      <dgm:t>
        <a:bodyPr/>
        <a:lstStyle/>
        <a:p>
          <a:endParaRPr lang="es-ES"/>
        </a:p>
      </dgm:t>
    </dgm:pt>
    <dgm:pt modelId="{3FDE5D48-1A53-42BB-AFDB-F4C3030AA176}" type="sibTrans" cxnId="{0FE7B88C-7B5E-4CCC-9C72-3EDB6B7007FE}">
      <dgm:prSet/>
      <dgm:spPr/>
      <dgm:t>
        <a:bodyPr/>
        <a:lstStyle/>
        <a:p>
          <a:endParaRPr lang="es-ES"/>
        </a:p>
      </dgm:t>
    </dgm:pt>
    <dgm:pt modelId="{ED1B2111-F401-48CE-8752-9C89248AE208}" type="pres">
      <dgm:prSet presAssocID="{9143F858-CF24-45C9-8F02-09FE9B22384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975BA83-0017-45BD-BD4F-13B13D861DED}" type="pres">
      <dgm:prSet presAssocID="{D1723B71-4D7A-4746-95DC-C44FA780042A}" presName="roof" presStyleLbl="dkBgShp" presStyleIdx="0" presStyleCnt="2" custScaleY="43046" custLinFactNeighborY="-10242"/>
      <dgm:spPr/>
      <dgm:t>
        <a:bodyPr/>
        <a:lstStyle/>
        <a:p>
          <a:endParaRPr lang="es-ES"/>
        </a:p>
      </dgm:t>
    </dgm:pt>
    <dgm:pt modelId="{46691530-12C4-4D2C-BAB0-E3AC56EB401E}" type="pres">
      <dgm:prSet presAssocID="{D1723B71-4D7A-4746-95DC-C44FA780042A}" presName="pillars" presStyleCnt="0"/>
      <dgm:spPr/>
    </dgm:pt>
    <dgm:pt modelId="{5A52B574-76AF-49BA-B96A-D232DA336DCE}" type="pres">
      <dgm:prSet presAssocID="{D1723B71-4D7A-4746-95DC-C44FA780042A}" presName="pillar1" presStyleLbl="node1" presStyleIdx="0" presStyleCnt="1" custScaleX="99969" custScaleY="132049" custLinFactNeighborX="15" custLinFactNeighborY="-22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94EDDE-EF85-4F2B-A2E1-B071C586039F}" type="pres">
      <dgm:prSet presAssocID="{D1723B71-4D7A-4746-95DC-C44FA780042A}" presName="base" presStyleLbl="dkBgShp" presStyleIdx="1" presStyleCnt="2" custLinFactNeighborX="250" custLinFactNeighborY="86336"/>
      <dgm:spPr/>
    </dgm:pt>
  </dgm:ptLst>
  <dgm:cxnLst>
    <dgm:cxn modelId="{8228F2CD-D764-498F-9D44-AAA31E7F7218}" type="presOf" srcId="{F5598F30-7073-489D-8920-2513A2B11FB8}" destId="{5A52B574-76AF-49BA-B96A-D232DA336DCE}" srcOrd="0" destOrd="2" presId="urn:microsoft.com/office/officeart/2005/8/layout/hList3"/>
    <dgm:cxn modelId="{B3D7BB03-15DA-4FCA-BFB6-CCDE4C28C8F2}" srcId="{D39031E1-8334-4D23-8B5C-CA8FCDDCCDEF}" destId="{A7250153-15BD-4759-AC81-0D800670D7B7}" srcOrd="4" destOrd="0" parTransId="{5DEA1E3D-4457-4F96-840D-3E4A6A1E4BE9}" sibTransId="{B01E2414-635B-4C90-B96F-0F1D076FBB3B}"/>
    <dgm:cxn modelId="{35978E18-581F-41AA-BFD0-BBA06DC72EEA}" type="presOf" srcId="{A7250153-15BD-4759-AC81-0D800670D7B7}" destId="{5A52B574-76AF-49BA-B96A-D232DA336DCE}" srcOrd="0" destOrd="5" presId="urn:microsoft.com/office/officeart/2005/8/layout/hList3"/>
    <dgm:cxn modelId="{D67318E7-9360-449E-8667-83F07133C1C5}" type="presOf" srcId="{3A676454-7247-4CD3-916E-719CAD9E7B63}" destId="{5A52B574-76AF-49BA-B96A-D232DA336DCE}" srcOrd="0" destOrd="8" presId="urn:microsoft.com/office/officeart/2005/8/layout/hList3"/>
    <dgm:cxn modelId="{1B597492-DA37-4A69-BFA7-11E73BDED80A}" type="presOf" srcId="{4C24C1DE-D940-4FAA-847C-B3FC56B4F215}" destId="{5A52B574-76AF-49BA-B96A-D232DA336DCE}" srcOrd="0" destOrd="3" presId="urn:microsoft.com/office/officeart/2005/8/layout/hList3"/>
    <dgm:cxn modelId="{A4D1ADE7-48C0-47F4-B5AF-9AF08163687B}" srcId="{D39031E1-8334-4D23-8B5C-CA8FCDDCCDEF}" destId="{3A676454-7247-4CD3-916E-719CAD9E7B63}" srcOrd="7" destOrd="0" parTransId="{00EE23E1-FA6B-47A5-8BD3-4D1C46E96C3A}" sibTransId="{456D947F-09C8-4650-AF37-2EF80589F737}"/>
    <dgm:cxn modelId="{2C26B0DC-CECB-43AE-8F9C-72C4CFDF1ED9}" type="presOf" srcId="{2ABE1A93-77DC-4F24-8150-44A545EB1FC1}" destId="{5A52B574-76AF-49BA-B96A-D232DA336DCE}" srcOrd="0" destOrd="7" presId="urn:microsoft.com/office/officeart/2005/8/layout/hList3"/>
    <dgm:cxn modelId="{CB6A1D42-A8A7-4EEC-B687-8E20E354586D}" srcId="{9143F858-CF24-45C9-8F02-09FE9B223846}" destId="{D1723B71-4D7A-4746-95DC-C44FA780042A}" srcOrd="0" destOrd="0" parTransId="{D35F8378-849D-40BF-82DA-FB451C656844}" sibTransId="{D8988378-E937-4A3D-84DC-F63E89C16DC1}"/>
    <dgm:cxn modelId="{5A7D4BA9-1AC2-4939-8DD6-46BD74237EF6}" srcId="{D39031E1-8334-4D23-8B5C-CA8FCDDCCDEF}" destId="{7FF152F3-1F0B-4C07-AD16-CF3CD18FFE87}" srcOrd="0" destOrd="0" parTransId="{6CAA7CA7-8E90-4599-AD29-91C26B544581}" sibTransId="{A95C3386-3C05-40E8-AE9B-E1187E1FA555}"/>
    <dgm:cxn modelId="{60520E62-1DA4-47F7-9C79-07D7EA77D255}" type="presOf" srcId="{CB22C08B-FC99-4A38-9383-06CB00F8EEC7}" destId="{5A52B574-76AF-49BA-B96A-D232DA336DCE}" srcOrd="0" destOrd="6" presId="urn:microsoft.com/office/officeart/2005/8/layout/hList3"/>
    <dgm:cxn modelId="{0FE7B88C-7B5E-4CCC-9C72-3EDB6B7007FE}" srcId="{D39031E1-8334-4D23-8B5C-CA8FCDDCCDEF}" destId="{F5598F30-7073-489D-8920-2513A2B11FB8}" srcOrd="1" destOrd="0" parTransId="{9620C6DC-4E4C-4579-B1F0-BAB918D400C5}" sibTransId="{3FDE5D48-1A53-42BB-AFDB-F4C3030AA176}"/>
    <dgm:cxn modelId="{D4E4F503-894F-4B16-BBA5-925B43C784B2}" type="presOf" srcId="{D39031E1-8334-4D23-8B5C-CA8FCDDCCDEF}" destId="{5A52B574-76AF-49BA-B96A-D232DA336DCE}" srcOrd="0" destOrd="0" presId="urn:microsoft.com/office/officeart/2005/8/layout/hList3"/>
    <dgm:cxn modelId="{F0B6CB45-5633-4E29-BE97-477E58795570}" srcId="{D39031E1-8334-4D23-8B5C-CA8FCDDCCDEF}" destId="{C3B11625-D000-43E9-81D5-1A55C693637C}" srcOrd="3" destOrd="0" parTransId="{7B848FD5-FC4C-4FA7-A04C-C929927BFF22}" sibTransId="{C8F8DA6E-449B-4BB7-B70F-8276D8082A62}"/>
    <dgm:cxn modelId="{FE95B20A-0571-42B2-ADF1-122064176892}" type="presOf" srcId="{7FF152F3-1F0B-4C07-AD16-CF3CD18FFE87}" destId="{5A52B574-76AF-49BA-B96A-D232DA336DCE}" srcOrd="0" destOrd="1" presId="urn:microsoft.com/office/officeart/2005/8/layout/hList3"/>
    <dgm:cxn modelId="{477CAC8D-41FC-4668-8EED-847F11D6BF90}" type="presOf" srcId="{9143F858-CF24-45C9-8F02-09FE9B223846}" destId="{ED1B2111-F401-48CE-8752-9C89248AE208}" srcOrd="0" destOrd="0" presId="urn:microsoft.com/office/officeart/2005/8/layout/hList3"/>
    <dgm:cxn modelId="{6116D0E4-F43E-46F0-98FC-116491565CFC}" srcId="{D39031E1-8334-4D23-8B5C-CA8FCDDCCDEF}" destId="{CB22C08B-FC99-4A38-9383-06CB00F8EEC7}" srcOrd="5" destOrd="0" parTransId="{E0161DD4-DC2C-4CE9-9289-11C9C180D5FA}" sibTransId="{4A9E6C6F-02DC-4913-96DA-331256EE521A}"/>
    <dgm:cxn modelId="{7CC354F5-AD8A-4230-9180-B402CE4835A9}" type="presOf" srcId="{D1723B71-4D7A-4746-95DC-C44FA780042A}" destId="{E975BA83-0017-45BD-BD4F-13B13D861DED}" srcOrd="0" destOrd="0" presId="urn:microsoft.com/office/officeart/2005/8/layout/hList3"/>
    <dgm:cxn modelId="{C500B5D6-8C55-4301-90DB-C1D05F607D01}" srcId="{D1723B71-4D7A-4746-95DC-C44FA780042A}" destId="{D39031E1-8334-4D23-8B5C-CA8FCDDCCDEF}" srcOrd="0" destOrd="0" parTransId="{3E85BDBB-91F6-4BC7-A9CF-4028CAD0BA45}" sibTransId="{AA7FD48D-B551-42FE-9FD0-0F0403E97256}"/>
    <dgm:cxn modelId="{EB81717D-8224-45DE-848E-CDE9B05D675B}" srcId="{D39031E1-8334-4D23-8B5C-CA8FCDDCCDEF}" destId="{4C24C1DE-D940-4FAA-847C-B3FC56B4F215}" srcOrd="2" destOrd="0" parTransId="{516C5BA6-C16C-4727-BC89-8BDC216405D9}" sibTransId="{E7D9611F-ED71-4652-A254-19216CD1E9DE}"/>
    <dgm:cxn modelId="{8E51131E-661E-445B-85E3-7C4761A877F7}" srcId="{D39031E1-8334-4D23-8B5C-CA8FCDDCCDEF}" destId="{2ABE1A93-77DC-4F24-8150-44A545EB1FC1}" srcOrd="6" destOrd="0" parTransId="{1CA39188-7608-4F0D-92CB-5F241AF18F53}" sibTransId="{4FE78CA0-E88D-452B-8934-426C2209BF04}"/>
    <dgm:cxn modelId="{1CBFB320-880F-4FBF-A612-A855EDDB79CC}" type="presOf" srcId="{C3B11625-D000-43E9-81D5-1A55C693637C}" destId="{5A52B574-76AF-49BA-B96A-D232DA336DCE}" srcOrd="0" destOrd="4" presId="urn:microsoft.com/office/officeart/2005/8/layout/hList3"/>
    <dgm:cxn modelId="{37333297-E582-4E5C-9AD5-EA04FCA08E89}" type="presParOf" srcId="{ED1B2111-F401-48CE-8752-9C89248AE208}" destId="{E975BA83-0017-45BD-BD4F-13B13D861DED}" srcOrd="0" destOrd="0" presId="urn:microsoft.com/office/officeart/2005/8/layout/hList3"/>
    <dgm:cxn modelId="{D86F6553-5683-4844-8C4C-ECC6A3600435}" type="presParOf" srcId="{ED1B2111-F401-48CE-8752-9C89248AE208}" destId="{46691530-12C4-4D2C-BAB0-E3AC56EB401E}" srcOrd="1" destOrd="0" presId="urn:microsoft.com/office/officeart/2005/8/layout/hList3"/>
    <dgm:cxn modelId="{A04976F0-1E45-4776-92D0-94E07E41B090}" type="presParOf" srcId="{46691530-12C4-4D2C-BAB0-E3AC56EB401E}" destId="{5A52B574-76AF-49BA-B96A-D232DA336DCE}" srcOrd="0" destOrd="0" presId="urn:microsoft.com/office/officeart/2005/8/layout/hList3"/>
    <dgm:cxn modelId="{F3849096-6603-4E98-BB93-68E496256037}" type="presParOf" srcId="{ED1B2111-F401-48CE-8752-9C89248AE208}" destId="{DE94EDDE-EF85-4F2B-A2E1-B071C586039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5BA83-0017-45BD-BD4F-13B13D861DED}">
      <dsp:nvSpPr>
        <dsp:cNvPr id="0" name=""/>
        <dsp:cNvSpPr/>
      </dsp:nvSpPr>
      <dsp:spPr>
        <a:xfrm>
          <a:off x="0" y="0"/>
          <a:ext cx="8641088" cy="37940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CONCEPTOS CABECERA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641088" cy="379402"/>
      </dsp:txXfrm>
    </dsp:sp>
    <dsp:sp modelId="{5A52B574-76AF-49BA-B96A-D232DA336DCE}">
      <dsp:nvSpPr>
        <dsp:cNvPr id="0" name=""/>
        <dsp:cNvSpPr/>
      </dsp:nvSpPr>
      <dsp:spPr>
        <a:xfrm>
          <a:off x="5034" y="486079"/>
          <a:ext cx="5324732" cy="1095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LIQUIDACIONES</a:t>
          </a:r>
          <a:endParaRPr lang="es-ES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AYUDAS SOCIALES</a:t>
          </a:r>
          <a:endParaRPr lang="es-ES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GASTOS ACTIVIDAD</a:t>
          </a:r>
          <a:endParaRPr lang="es-ES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SOLICITUD ANTICIPO ACTIVIDAD </a:t>
          </a:r>
          <a:endParaRPr lang="es-ES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GASTOS PERSONALES</a:t>
          </a:r>
          <a:endParaRPr lang="es-ES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CARGO / ABONO + CENTRO EMISOR. Por ejemplo: Abono Formación</a:t>
          </a:r>
          <a:endParaRPr lang="es-E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34" y="486079"/>
        <a:ext cx="5324732" cy="1095439"/>
      </dsp:txXfrm>
    </dsp:sp>
    <dsp:sp modelId="{F4820FAF-2FB3-4EC3-81B9-4CA6FF6AB588}">
      <dsp:nvSpPr>
        <dsp:cNvPr id="0" name=""/>
        <dsp:cNvSpPr/>
      </dsp:nvSpPr>
      <dsp:spPr>
        <a:xfrm>
          <a:off x="5334801" y="486079"/>
          <a:ext cx="3306286" cy="1095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FACTURAS</a:t>
          </a:r>
          <a:endParaRPr lang="es-ES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TIPO DE GASTO. Por ejemplo: Agua.</a:t>
          </a:r>
          <a:endParaRPr lang="es-E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4801" y="486079"/>
        <a:ext cx="3306286" cy="1095439"/>
      </dsp:txXfrm>
    </dsp:sp>
    <dsp:sp modelId="{DE94EDDE-EF85-4F2B-A2E1-B071C586039F}">
      <dsp:nvSpPr>
        <dsp:cNvPr id="0" name=""/>
        <dsp:cNvSpPr/>
      </dsp:nvSpPr>
      <dsp:spPr>
        <a:xfrm>
          <a:off x="0" y="1581518"/>
          <a:ext cx="8641088" cy="121715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5BA83-0017-45BD-BD4F-13B13D861DED}">
      <dsp:nvSpPr>
        <dsp:cNvPr id="0" name=""/>
        <dsp:cNvSpPr/>
      </dsp:nvSpPr>
      <dsp:spPr>
        <a:xfrm>
          <a:off x="0" y="0"/>
          <a:ext cx="8664575" cy="404726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CONCEPTOS DETALLE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664575" cy="404726"/>
      </dsp:txXfrm>
    </dsp:sp>
    <dsp:sp modelId="{5A52B574-76AF-49BA-B96A-D232DA336DCE}">
      <dsp:nvSpPr>
        <dsp:cNvPr id="0" name=""/>
        <dsp:cNvSpPr/>
      </dsp:nvSpPr>
      <dsp:spPr>
        <a:xfrm>
          <a:off x="2642" y="397767"/>
          <a:ext cx="8661888" cy="2607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Como </a:t>
          </a:r>
          <a:r>
            <a:rPr lang="es-ES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norma general indicaremos DESCRIPCIÓN DEL GASTO Y PERIODO FACTURADO.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</a:t>
          </a:r>
          <a:r>
            <a:rPr lang="es-ES" sz="1050" b="0" u="sng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CASOS ESPECIFICOS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s-ES" sz="105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AYUDA SOCIAL: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AYUDA SOCIAL, NOMBRE Y APELLIDO BENEFICIARIO , TIPO DE AYUDA Y </a:t>
          </a:r>
          <a:r>
            <a:rPr lang="es-ES" sz="1050" b="0" u="none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PERIODO</a:t>
          </a:r>
          <a:endParaRPr lang="es-ES" sz="1050" b="0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b="1" u="none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ANTICIPO ACTIVIDAD:</a:t>
          </a:r>
          <a:r>
            <a:rPr lang="es-ES" sz="1050" b="0" u="none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ANTICIPO ACTIVIDAD Y NOMBRE DEL PROYECTO</a:t>
          </a:r>
          <a:endParaRPr lang="es-ES" sz="1050" b="0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KILOMETRAJE: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MOTIVO DEL DESPLAZAMIENTO – DIRECCIÓN, ORIGEN Y DESTINO </a:t>
          </a:r>
          <a:endParaRPr lang="es-ES" sz="105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ABONO TRANSPORTES (voluntarios y trabajadores)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NOMBRE Y APELLIDOS BENEFICIARIO  - TIPO DE CUPÓN Y PERIODO FACTURADO</a:t>
          </a:r>
          <a:endParaRPr lang="es-ES" sz="105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PROFESIONALES / COLABORADORES :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NOMBRE DEL SERVICIO – FECHAS DE REALIZACIÓN</a:t>
          </a:r>
          <a:endParaRPr lang="es-ES" sz="105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TELEFONO: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Nº TELEFONO – ABONADO / SEDE 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 PERIODO 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FACTURADO</a:t>
          </a:r>
          <a:endParaRPr lang="es-ES" sz="105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SUMINISTROS: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TIPO GASTO – LUGAR -  PERIODO FACTURADO - CONTRATO</a:t>
          </a:r>
          <a:endParaRPr lang="es-ES" sz="105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INMOVILIZADO: </a:t>
          </a:r>
          <a:r>
            <a:rPr lang="es-ES" sz="105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DESCRIPCIÓN DETALLADA DEL ELEMENTO  (agrupar sólo igual característic</a:t>
          </a:r>
          <a:r>
            <a:rPr lang="es-ES" sz="105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– precio y en ese caso indicar el número de unidades. No distribuir un único elemento en varias estructuras contables. En proyectos de IRPF debe grabarse una línea por cada elemento (no agrupar) </a:t>
          </a:r>
          <a:endParaRPr lang="es-ES" sz="105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2" y="397767"/>
        <a:ext cx="8661888" cy="2607254"/>
      </dsp:txXfrm>
    </dsp:sp>
    <dsp:sp modelId="{DE94EDDE-EF85-4F2B-A2E1-B071C586039F}">
      <dsp:nvSpPr>
        <dsp:cNvPr id="0" name=""/>
        <dsp:cNvSpPr/>
      </dsp:nvSpPr>
      <dsp:spPr>
        <a:xfrm>
          <a:off x="0" y="2914678"/>
          <a:ext cx="8664575" cy="21938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A4AEC-035A-4CF5-9EA9-F741DB30270A}" type="datetimeFigureOut">
              <a:rPr lang="es-ES" smtClean="0"/>
              <a:t>08/02/2018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D3946-9658-492F-921B-9230724418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04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D3946-9658-492F-921B-92307244186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80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92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37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94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705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733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9388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867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835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142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304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5494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385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33887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16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913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06EE-9FE9-420E-89B3-CE4BF16CC393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42601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D8355-EC35-43DC-BB9D-9D745D03DD00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273068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F67C-A9D8-4557-B192-12F9C08E44EA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40272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A980D-5E0D-4B6B-9BEB-7161A75C4F95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73765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C9EF-C3B2-4DD8-9912-AEC2381EB5B4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975199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BF96-1F03-489B-A1A9-A46BAB55500A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564669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2121-6D7E-4DE4-9A69-648CEBC8DB89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6918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59862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726D6-4BC0-4C3D-A300-2624E7F4DD7C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59721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D671A-A2F5-4AEE-8301-EEE4ECEC1CFD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064956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A20E-033B-4597-B0EC-F29207A17B69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88775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A57AD-AFD9-42F2-AC01-4797562BD32C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04199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5094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988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109695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870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9408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6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9368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3829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067215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749626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2145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7403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4D7A6-CFE5-4EAA-8CD3-B9388FEE1384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1814836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9C11-5FB7-4276-8AFC-1530E8839063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606391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B252E-DCBB-47D1-9FD8-91D5428BEBB5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432984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6EA8-7AB3-4E3B-8414-879C2D78A7B4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787790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6B479-9E5F-4D86-BD66-C0094627460B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428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2815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16E85-AEFE-44A0-A0CE-F9F56249CA68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715167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8CEDF-1B42-4A02-99CF-B18FEA1C30AB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408512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8619-DE9D-4ABA-BC52-D7FC05B3F3FE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913182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72C62-85ED-4203-85E7-21EB2FCC6625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1346647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32AF3-FA0D-422E-8A44-5868E309FA48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719635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873BA-B948-49AE-BDA6-782F3009599E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6236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7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92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967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4834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rtada CRE power point.jpg                                    003004FEMacintosh HD                   BE753FAD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1600" cy="673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nda CRE power point.jpg                                      003004FEMacintosh HD                   BE753FAD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88392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152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251ECD-17C6-4D91-A0E0-7D654E7CA0F3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  <p:pic>
        <p:nvPicPr>
          <p:cNvPr id="3075" name="Picture 3" descr="banda CRE power point.jpg                                      003004FEMacintosh HD                   BE753FAD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88392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152400" y="457200"/>
            <a:ext cx="88392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657600" y="1447800"/>
            <a:ext cx="1752600" cy="3048000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es-ES" altLang="es-ES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6200" y="1573213"/>
            <a:ext cx="1600200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180000"/>
              </a:lnSpc>
              <a:defRPr/>
            </a:pPr>
            <a:r>
              <a:rPr lang="es-ES_tradnl" altLang="es-ES" sz="1400" smtClean="0">
                <a:solidFill>
                  <a:schemeClr val="bg1"/>
                </a:solidFill>
                <a:latin typeface="Arial" charset="0"/>
              </a:rPr>
              <a:t>Humanidad      </a:t>
            </a:r>
          </a:p>
          <a:p>
            <a:pPr>
              <a:lnSpc>
                <a:spcPct val="180000"/>
              </a:lnSpc>
              <a:defRPr/>
            </a:pPr>
            <a:r>
              <a:rPr lang="es-ES_tradnl" altLang="es-ES" sz="1400" smtClean="0">
                <a:solidFill>
                  <a:schemeClr val="bg1"/>
                </a:solidFill>
                <a:latin typeface="Arial" charset="0"/>
              </a:rPr>
              <a:t>Imparcialidad      </a:t>
            </a:r>
          </a:p>
          <a:p>
            <a:pPr>
              <a:lnSpc>
                <a:spcPct val="180000"/>
              </a:lnSpc>
              <a:defRPr/>
            </a:pPr>
            <a:r>
              <a:rPr lang="es-ES_tradnl" altLang="es-ES" sz="1400" smtClean="0">
                <a:solidFill>
                  <a:schemeClr val="bg1"/>
                </a:solidFill>
                <a:latin typeface="Arial" charset="0"/>
              </a:rPr>
              <a:t>Neutralidad      </a:t>
            </a:r>
          </a:p>
          <a:p>
            <a:pPr>
              <a:lnSpc>
                <a:spcPct val="180000"/>
              </a:lnSpc>
              <a:defRPr/>
            </a:pPr>
            <a:r>
              <a:rPr lang="es-ES_tradnl" altLang="es-ES" sz="1400" smtClean="0">
                <a:solidFill>
                  <a:schemeClr val="bg1"/>
                </a:solidFill>
                <a:latin typeface="Arial" charset="0"/>
              </a:rPr>
              <a:t>Independencia      </a:t>
            </a:r>
          </a:p>
          <a:p>
            <a:pPr>
              <a:lnSpc>
                <a:spcPct val="180000"/>
              </a:lnSpc>
              <a:defRPr/>
            </a:pPr>
            <a:r>
              <a:rPr lang="es-ES_tradnl" altLang="es-ES" sz="1400" smtClean="0">
                <a:solidFill>
                  <a:schemeClr val="bg1"/>
                </a:solidFill>
                <a:latin typeface="Arial" charset="0"/>
              </a:rPr>
              <a:t>Voluntariado      </a:t>
            </a:r>
          </a:p>
          <a:p>
            <a:pPr>
              <a:lnSpc>
                <a:spcPct val="180000"/>
              </a:lnSpc>
              <a:defRPr/>
            </a:pPr>
            <a:r>
              <a:rPr lang="es-ES_tradnl" altLang="es-ES" sz="1400" smtClean="0">
                <a:solidFill>
                  <a:schemeClr val="bg1"/>
                </a:solidFill>
                <a:latin typeface="Arial" charset="0"/>
              </a:rPr>
              <a:t>Unidad      </a:t>
            </a:r>
          </a:p>
          <a:p>
            <a:pPr>
              <a:lnSpc>
                <a:spcPct val="180000"/>
              </a:lnSpc>
              <a:defRPr/>
            </a:pPr>
            <a:r>
              <a:rPr lang="es-ES_tradnl" altLang="es-ES" sz="1400" smtClean="0">
                <a:solidFill>
                  <a:schemeClr val="bg1"/>
                </a:solidFill>
                <a:latin typeface="Arial" charset="0"/>
              </a:rPr>
              <a:t>Universalidad</a:t>
            </a:r>
          </a:p>
        </p:txBody>
      </p:sp>
      <p:pic>
        <p:nvPicPr>
          <p:cNvPr id="4100" name="Picture 4" descr="logo CRE.jpg                                                   003004FEMacintosh HD                   BE753FAD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63" y="5334000"/>
            <a:ext cx="32400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152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CF21D5-791B-492A-9979-73A35A91C90B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88392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152400" y="457200"/>
            <a:ext cx="88392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03350" y="1412875"/>
            <a:ext cx="6769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s-ES_tradnl" altLang="es-ES" sz="3200" dirty="0">
                <a:solidFill>
                  <a:schemeClr val="bg1"/>
                </a:solidFill>
                <a:latin typeface="Arial" panose="020B0604020202020204" pitchFamily="34" charset="0"/>
              </a:rPr>
              <a:t>CONCEPTOS </a:t>
            </a:r>
            <a:r>
              <a:rPr lang="es-ES_tradnl" altLang="es-E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CONTABLES 2018</a:t>
            </a:r>
            <a:endParaRPr lang="es-ES_tradnl" altLang="es-ES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s-ES_tradnl" altLang="es-ES" sz="1400" dirty="0" smtClean="0">
                <a:solidFill>
                  <a:schemeClr val="bg2"/>
                </a:solidFill>
                <a:latin typeface="Arial" panose="020B0604020202020204" pitchFamily="34" charset="0"/>
              </a:rPr>
              <a:t>Ejemplo FACTURA COMPRAS</a:t>
            </a:r>
            <a:endParaRPr lang="es-ES_tradnl" altLang="es-ES" sz="1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7524" y="5543654"/>
            <a:ext cx="8280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Escanearemos EN UN ÚNICO DOCUMENTO la factura a nombre de Cruz Roja Española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429444" y="548680"/>
            <a:ext cx="8208912" cy="4770940"/>
            <a:chOff x="429444" y="548680"/>
            <a:chExt cx="8208912" cy="4770940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9444" y="548680"/>
              <a:ext cx="8208912" cy="4770940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2051720" y="1700808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CABECERA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1043608" y="2101792"/>
              <a:ext cx="2232248" cy="400984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cxnSp>
          <p:nvCxnSpPr>
            <p:cNvPr id="7" name="Conector recto de flecha 6"/>
            <p:cNvCxnSpPr/>
            <p:nvPr/>
          </p:nvCxnSpPr>
          <p:spPr bwMode="auto">
            <a:xfrm flipH="1">
              <a:off x="3131840" y="1943608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Elipse 7"/>
            <p:cNvSpPr/>
            <p:nvPr/>
          </p:nvSpPr>
          <p:spPr bwMode="auto">
            <a:xfrm>
              <a:off x="4211960" y="4314693"/>
              <a:ext cx="2448272" cy="86543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012160" y="4005064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DETALLE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ector recto de flecha 9"/>
            <p:cNvCxnSpPr/>
            <p:nvPr/>
          </p:nvCxnSpPr>
          <p:spPr bwMode="auto">
            <a:xfrm flipH="1">
              <a:off x="6588224" y="4314693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9474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3528" y="5178514"/>
            <a:ext cx="82809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Escanearemos EN UN ÚNICO DOCUMENTO la factura a nombre de Cruz Roja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Española y, si se dispone de ellos, el recibí de la prestación. En caso de muchos beneficiarios, en lugar del nombre del usuario, pondríamos indicar excepcionalmente el nombre del proyecto. 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s-ES_tradnl" altLang="es-ES" sz="1400" dirty="0" smtClean="0">
                <a:solidFill>
                  <a:schemeClr val="bg2"/>
                </a:solidFill>
                <a:latin typeface="Arial" panose="020B0604020202020204" pitchFamily="34" charset="0"/>
              </a:rPr>
              <a:t>Ejemplo FACTURA PARA AYUDA SOCIAL</a:t>
            </a:r>
            <a:endParaRPr lang="es-ES_tradnl" altLang="es-ES" sz="1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539552" y="573294"/>
            <a:ext cx="7992888" cy="4489126"/>
            <a:chOff x="539552" y="573294"/>
            <a:chExt cx="7992888" cy="4489126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9552" y="573294"/>
              <a:ext cx="7992888" cy="4489126"/>
            </a:xfrm>
            <a:prstGeom prst="rect">
              <a:avLst/>
            </a:prstGeom>
          </p:spPr>
        </p:pic>
        <p:sp>
          <p:nvSpPr>
            <p:cNvPr id="8" name="Elipse 7"/>
            <p:cNvSpPr/>
            <p:nvPr/>
          </p:nvSpPr>
          <p:spPr bwMode="auto">
            <a:xfrm>
              <a:off x="4427984" y="4233551"/>
              <a:ext cx="2304256" cy="635609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012160" y="3933056"/>
              <a:ext cx="1872208" cy="26708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DETALLE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ector recto de flecha 9"/>
            <p:cNvCxnSpPr/>
            <p:nvPr/>
          </p:nvCxnSpPr>
          <p:spPr bwMode="auto">
            <a:xfrm flipH="1">
              <a:off x="6768244" y="4200136"/>
              <a:ext cx="360040" cy="3210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CuadroTexto 14"/>
            <p:cNvSpPr txBox="1"/>
            <p:nvPr/>
          </p:nvSpPr>
          <p:spPr>
            <a:xfrm>
              <a:off x="2123728" y="1688727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CABECERA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Elipse 15"/>
            <p:cNvSpPr/>
            <p:nvPr/>
          </p:nvSpPr>
          <p:spPr bwMode="auto">
            <a:xfrm>
              <a:off x="1115616" y="2089711"/>
              <a:ext cx="2232248" cy="400984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cxnSp>
          <p:nvCxnSpPr>
            <p:cNvPr id="17" name="Conector recto de flecha 16"/>
            <p:cNvCxnSpPr/>
            <p:nvPr/>
          </p:nvCxnSpPr>
          <p:spPr bwMode="auto">
            <a:xfrm flipH="1">
              <a:off x="3203848" y="1931527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44724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s-ES_tradnl" altLang="es-ES" sz="1400" dirty="0" smtClean="0">
                <a:solidFill>
                  <a:schemeClr val="bg2"/>
                </a:solidFill>
                <a:latin typeface="Arial" panose="020B0604020202020204" pitchFamily="34" charset="0"/>
              </a:rPr>
              <a:t>Ejemplo FACTURA SUMINISTRO</a:t>
            </a:r>
            <a:endParaRPr lang="es-ES_tradnl" altLang="es-ES" sz="1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87524" y="5543654"/>
            <a:ext cx="8280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Escanearemos EN UN ÚNICO DOCUMENTO la factura a nombre de Cruz Roja Española 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827583" y="476060"/>
            <a:ext cx="7416825" cy="4936524"/>
            <a:chOff x="827583" y="476060"/>
            <a:chExt cx="7416825" cy="4936524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583" y="476060"/>
              <a:ext cx="7416825" cy="4936524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2367568" y="1628800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CABECERA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Elipse 18"/>
            <p:cNvSpPr/>
            <p:nvPr/>
          </p:nvSpPr>
          <p:spPr bwMode="auto">
            <a:xfrm>
              <a:off x="1359456" y="2029784"/>
              <a:ext cx="2232248" cy="400984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cxnSp>
          <p:nvCxnSpPr>
            <p:cNvPr id="20" name="Conector recto de flecha 19"/>
            <p:cNvCxnSpPr/>
            <p:nvPr/>
          </p:nvCxnSpPr>
          <p:spPr bwMode="auto">
            <a:xfrm flipH="1">
              <a:off x="3447688" y="1871600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Elipse 23"/>
            <p:cNvSpPr/>
            <p:nvPr/>
          </p:nvSpPr>
          <p:spPr bwMode="auto">
            <a:xfrm>
              <a:off x="4211960" y="4507784"/>
              <a:ext cx="2448272" cy="86543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6012160" y="4198155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DETALLE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Conector recto de flecha 25"/>
            <p:cNvCxnSpPr/>
            <p:nvPr/>
          </p:nvCxnSpPr>
          <p:spPr bwMode="auto">
            <a:xfrm flipH="1">
              <a:off x="6588224" y="4507784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68750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s-ES_tradnl" altLang="es-ES" sz="1400" dirty="0" smtClean="0">
                <a:solidFill>
                  <a:schemeClr val="bg2"/>
                </a:solidFill>
                <a:latin typeface="Arial" panose="020B0604020202020204" pitchFamily="34" charset="0"/>
              </a:rPr>
              <a:t>Ejemplo FACTURA INMOVILIZADO</a:t>
            </a:r>
            <a:endParaRPr lang="es-ES_tradnl" altLang="es-ES" sz="1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7344" y="5157193"/>
            <a:ext cx="8688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Escanearemos EN UN ÚNICO DOCUMENTO la factura a nombre de Cruz Roja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Española. Podemos agrupar los artículos de mismas característica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 y precio indicando el número de unidades. En los proyectos de I.R.P.F. deberemos incluir una línea por cada uno de los elementos</a:t>
            </a: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45248" y="620688"/>
            <a:ext cx="7949346" cy="4492603"/>
            <a:chOff x="545248" y="620688"/>
            <a:chExt cx="7949346" cy="4492603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5248" y="620688"/>
              <a:ext cx="7949346" cy="4492603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2123728" y="1690928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CABECERA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1115616" y="2091912"/>
              <a:ext cx="2232248" cy="400984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cxnSp>
          <p:nvCxnSpPr>
            <p:cNvPr id="7" name="Conector recto de flecha 6"/>
            <p:cNvCxnSpPr/>
            <p:nvPr/>
          </p:nvCxnSpPr>
          <p:spPr bwMode="auto">
            <a:xfrm flipH="1">
              <a:off x="3203848" y="1933728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Elipse 7"/>
            <p:cNvSpPr/>
            <p:nvPr/>
          </p:nvSpPr>
          <p:spPr bwMode="auto">
            <a:xfrm>
              <a:off x="4211960" y="4170677"/>
              <a:ext cx="2448272" cy="86543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012160" y="3861048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DETALLE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ector recto de flecha 9"/>
            <p:cNvCxnSpPr/>
            <p:nvPr/>
          </p:nvCxnSpPr>
          <p:spPr bwMode="auto">
            <a:xfrm flipH="1">
              <a:off x="6588224" y="4170677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22412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6156325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s-ES_tradnl" altLang="es-ES" sz="1600">
                <a:latin typeface="Arial" panose="020B0604020202020204" pitchFamily="34" charset="0"/>
              </a:rPr>
              <a:t>www.cruzroja.es     902 22 22 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51050" y="1557338"/>
            <a:ext cx="58229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s-ES_tradnl" altLang="es-ES" dirty="0">
                <a:solidFill>
                  <a:srgbClr val="C00000"/>
                </a:solidFill>
                <a:latin typeface="Arial" panose="020B0604020202020204" pitchFamily="34" charset="0"/>
              </a:rPr>
              <a:t>CONCEPTOS </a:t>
            </a:r>
            <a:r>
              <a:rPr lang="es-ES_tradnl" altLang="es-ES" dirty="0" smtClean="0">
                <a:solidFill>
                  <a:srgbClr val="C00000"/>
                </a:solidFill>
                <a:latin typeface="Arial" panose="020B0604020202020204" pitchFamily="34" charset="0"/>
              </a:rPr>
              <a:t>CONTABLES 2018</a:t>
            </a:r>
            <a:endParaRPr lang="es-ES_tradnl" altLang="es-ES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uadroTexto 1"/>
          <p:cNvSpPr txBox="1">
            <a:spLocks noChangeArrowheads="1"/>
          </p:cNvSpPr>
          <p:nvPr/>
        </p:nvSpPr>
        <p:spPr bwMode="auto">
          <a:xfrm>
            <a:off x="296863" y="935038"/>
            <a:ext cx="8594725" cy="184626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/>
            <a:r>
              <a:rPr lang="es-ES" altLang="es-E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VISION		Cruz Roja Española, como organización humanitaria de 			carácter voluntario, fuertemente arraigada en la 				sociedad, dará respuestas integrales a las personas 				vulnerables desde una perspectiva de desarrollo 				humano y comunitario reforzando sus capacidades 				individuales en su contexto social.</a:t>
            </a:r>
            <a:r>
              <a:rPr lang="es-ES" altLang="es-ES" sz="18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altLang="es-ES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8195" name="CuadroTexto 4"/>
          <p:cNvSpPr txBox="1">
            <a:spLocks noChangeArrowheads="1"/>
          </p:cNvSpPr>
          <p:nvPr/>
        </p:nvSpPr>
        <p:spPr bwMode="auto">
          <a:xfrm>
            <a:off x="296863" y="3284538"/>
            <a:ext cx="8594725" cy="1570037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/>
            <a:r>
              <a:rPr lang="es-ES" altLang="es-E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MISION		Estar cada vez más cerca de las personas vulnerables 			en los ámbitos nacional e internacional, a través de 				acciones integradas, realizadas esencialmente por 				voluntariado y con una amplia participación social y 				presencia territorial </a:t>
            </a:r>
            <a:r>
              <a:rPr lang="es-ES" altLang="es-ES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470701656"/>
              </p:ext>
            </p:extLst>
          </p:nvPr>
        </p:nvGraphicFramePr>
        <p:xfrm>
          <a:off x="251456" y="788391"/>
          <a:ext cx="8641088" cy="1738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65389426"/>
              </p:ext>
            </p:extLst>
          </p:nvPr>
        </p:nvGraphicFramePr>
        <p:xfrm>
          <a:off x="250825" y="2527184"/>
          <a:ext cx="8664575" cy="3134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210017" y="5517232"/>
            <a:ext cx="8904287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s-ES_tradnl" altLang="es-ES" sz="1200" b="1" dirty="0">
                <a:solidFill>
                  <a:srgbClr val="C00000"/>
                </a:solidFill>
                <a:latin typeface="Arial" panose="020B0604020202020204" pitchFamily="34" charset="0"/>
              </a:rPr>
              <a:t>IMPORTANTE: </a:t>
            </a:r>
            <a:r>
              <a:rPr lang="es-ES_tradnl" altLang="es-E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Escanear </a:t>
            </a:r>
            <a:r>
              <a:rPr lang="es-ES_tradnl" altLang="es-ES" sz="1200" dirty="0">
                <a:solidFill>
                  <a:srgbClr val="000000"/>
                </a:solidFill>
                <a:latin typeface="Arial" panose="020B0604020202020204" pitchFamily="34" charset="0"/>
              </a:rPr>
              <a:t>toda la documentación adjunta en un </a:t>
            </a:r>
            <a:r>
              <a:rPr lang="es-ES_tradnl" altLang="es-ES" sz="1200" b="1" u="sng" dirty="0">
                <a:solidFill>
                  <a:srgbClr val="000000"/>
                </a:solidFill>
                <a:latin typeface="Arial" panose="020B0604020202020204" pitchFamily="34" charset="0"/>
              </a:rPr>
              <a:t>único documento</a:t>
            </a:r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250825" y="368300"/>
            <a:ext cx="86423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s-ES_tradnl" altLang="es-ES" sz="1800" b="1">
                <a:solidFill>
                  <a:srgbClr val="C00000"/>
                </a:solidFill>
                <a:latin typeface="Arial" panose="020B0604020202020204" pitchFamily="34" charset="0"/>
              </a:rPr>
              <a:t>APLICACIÓN DE GASTOS - CONCEPTOS</a:t>
            </a:r>
            <a:endParaRPr lang="es-ES_tradnl" altLang="es-ES" sz="16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s-ES_tradnl" altLang="es-ES" sz="1400">
                <a:solidFill>
                  <a:schemeClr val="bg2"/>
                </a:solidFill>
                <a:latin typeface="Arial" panose="020B0604020202020204" pitchFamily="34" charset="0"/>
              </a:rPr>
              <a:t>Conceptos contables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2204864"/>
            <a:ext cx="8091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EJEMPLOS PRÁCTICOS CONCEPTOS A UTILIZAR EN LAS LIQUIDACIONES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s-ES_tradnl" altLang="es-ES" sz="1400" dirty="0" smtClean="0">
                <a:solidFill>
                  <a:schemeClr val="bg2"/>
                </a:solidFill>
                <a:latin typeface="Arial" panose="020B0604020202020204" pitchFamily="34" charset="0"/>
              </a:rPr>
              <a:t>Ejemplo AYUDA SOCIAL</a:t>
            </a:r>
            <a:endParaRPr lang="es-ES_tradnl" altLang="es-ES" sz="1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467544" y="548680"/>
            <a:ext cx="8328992" cy="4608512"/>
            <a:chOff x="323528" y="620688"/>
            <a:chExt cx="8328992" cy="4608512"/>
          </a:xfrm>
        </p:grpSpPr>
        <p:grpSp>
          <p:nvGrpSpPr>
            <p:cNvPr id="7" name="Grupo 6"/>
            <p:cNvGrpSpPr/>
            <p:nvPr/>
          </p:nvGrpSpPr>
          <p:grpSpPr>
            <a:xfrm>
              <a:off x="323528" y="620688"/>
              <a:ext cx="8328992" cy="4412383"/>
              <a:chOff x="369404" y="620688"/>
              <a:chExt cx="8328992" cy="4412383"/>
            </a:xfrm>
          </p:grpSpPr>
          <p:pic>
            <p:nvPicPr>
              <p:cNvPr id="5" name="Imagen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404" y="620688"/>
                <a:ext cx="8328992" cy="4412383"/>
              </a:xfrm>
              <a:prstGeom prst="rect">
                <a:avLst/>
              </a:prstGeom>
              <a:ln>
                <a:solidFill>
                  <a:srgbClr val="FFFF00"/>
                </a:solidFill>
              </a:ln>
            </p:spPr>
          </p:pic>
          <p:sp>
            <p:nvSpPr>
              <p:cNvPr id="6" name="Elipse 5"/>
              <p:cNvSpPr/>
              <p:nvPr/>
            </p:nvSpPr>
            <p:spPr bwMode="auto">
              <a:xfrm>
                <a:off x="4139952" y="2708920"/>
                <a:ext cx="2736304" cy="720080"/>
              </a:xfrm>
              <a:prstGeom prst="ellips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anose="02020603050405020304" pitchFamily="18" charset="0"/>
                </a:endParaRPr>
              </a:p>
            </p:txBody>
          </p:sp>
        </p:grpSp>
        <p:sp>
          <p:nvSpPr>
            <p:cNvPr id="8" name="Elipse 7"/>
            <p:cNvSpPr/>
            <p:nvPr/>
          </p:nvSpPr>
          <p:spPr bwMode="auto">
            <a:xfrm>
              <a:off x="2915816" y="4581128"/>
              <a:ext cx="3960440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5292080" y="2204864"/>
              <a:ext cx="1872208" cy="2616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CABECERA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Conector recto de flecha 10"/>
            <p:cNvCxnSpPr/>
            <p:nvPr/>
          </p:nvCxnSpPr>
          <p:spPr bwMode="auto">
            <a:xfrm flipH="1">
              <a:off x="6300192" y="2512791"/>
              <a:ext cx="216024" cy="196129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6084168" y="3933056"/>
              <a:ext cx="1872208" cy="2616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DETALLE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Conector recto de flecha 12"/>
            <p:cNvCxnSpPr/>
            <p:nvPr/>
          </p:nvCxnSpPr>
          <p:spPr bwMode="auto">
            <a:xfrm flipH="1">
              <a:off x="6452592" y="4194666"/>
              <a:ext cx="567680" cy="38646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CuadroTexto 15"/>
          <p:cNvSpPr txBox="1"/>
          <p:nvPr/>
        </p:nvSpPr>
        <p:spPr>
          <a:xfrm>
            <a:off x="611560" y="5301208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Escanearemos EN UN ÚNICO DOCUMENTO el recibí de la prestación</a:t>
            </a:r>
          </a:p>
        </p:txBody>
      </p:sp>
    </p:spTree>
    <p:extLst>
      <p:ext uri="{BB962C8B-B14F-4D97-AF65-F5344CB8AC3E}">
        <p14:creationId xmlns:p14="http://schemas.microsoft.com/office/powerpoint/2010/main" val="4813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s-ES_tradnl" altLang="es-ES" sz="1400" dirty="0" smtClean="0">
                <a:solidFill>
                  <a:schemeClr val="bg2"/>
                </a:solidFill>
                <a:latin typeface="Arial" panose="020B0604020202020204" pitchFamily="34" charset="0"/>
              </a:rPr>
              <a:t>Ejemplo SOLICITUD DE ANTICIPO PARA LA ACTIVIDAD</a:t>
            </a:r>
            <a:endParaRPr lang="es-ES_tradnl" altLang="es-ES" sz="1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3528" y="5301208"/>
            <a:ext cx="8280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Escanearemos EN UN ÚNICO DOCUMENTO: el formato disponible en el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Sharepoint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Económicos correspondiente 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“Solicitud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anticipo” o una hoja en blanco.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553578" y="555854"/>
            <a:ext cx="8068014" cy="4645383"/>
            <a:chOff x="553578" y="555854"/>
            <a:chExt cx="8068014" cy="4645383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578" y="555854"/>
              <a:ext cx="8068014" cy="4608000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5364088" y="2325602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CABECERA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4398812" y="2763183"/>
              <a:ext cx="2232248" cy="400984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cxnSp>
          <p:nvCxnSpPr>
            <p:cNvPr id="7" name="Conector recto de flecha 6"/>
            <p:cNvCxnSpPr/>
            <p:nvPr/>
          </p:nvCxnSpPr>
          <p:spPr bwMode="auto">
            <a:xfrm flipH="1">
              <a:off x="6444208" y="2568402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Elipse 10"/>
            <p:cNvSpPr/>
            <p:nvPr/>
          </p:nvSpPr>
          <p:spPr bwMode="auto">
            <a:xfrm>
              <a:off x="3275856" y="4775731"/>
              <a:ext cx="3312368" cy="42550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5514936" y="4376125"/>
              <a:ext cx="1872208" cy="24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DETALLE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Conector recto de flecha 12"/>
            <p:cNvCxnSpPr/>
            <p:nvPr/>
          </p:nvCxnSpPr>
          <p:spPr bwMode="auto">
            <a:xfrm flipH="1">
              <a:off x="6580192" y="4675760"/>
              <a:ext cx="360040" cy="2918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7446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s-ES_tradnl" altLang="es-ES" sz="1400" dirty="0" smtClean="0">
                <a:solidFill>
                  <a:schemeClr val="bg2"/>
                </a:solidFill>
                <a:latin typeface="Arial" panose="020B0604020202020204" pitchFamily="34" charset="0"/>
              </a:rPr>
              <a:t>Ejemplo KILOMETRAJE (personal laboral y voluntarios)</a:t>
            </a:r>
            <a:endParaRPr lang="es-ES_tradnl" altLang="es-ES" sz="1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601690" y="610789"/>
            <a:ext cx="7864419" cy="4608000"/>
            <a:chOff x="601690" y="610789"/>
            <a:chExt cx="7864419" cy="4608000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1690" y="610789"/>
              <a:ext cx="7864419" cy="4608000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5138194" y="2015072"/>
              <a:ext cx="1872208" cy="23190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CABECERA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Elipse 7"/>
            <p:cNvSpPr/>
            <p:nvPr/>
          </p:nvSpPr>
          <p:spPr bwMode="auto">
            <a:xfrm>
              <a:off x="4130082" y="2398059"/>
              <a:ext cx="2232248" cy="38298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3121970" y="3743336"/>
              <a:ext cx="3312368" cy="406408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5354218" y="3483187"/>
              <a:ext cx="1872208" cy="23190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1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CONCEPTO DETALLE</a:t>
              </a:r>
              <a:endParaRPr lang="es-E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Conector recto de flecha 11"/>
            <p:cNvCxnSpPr/>
            <p:nvPr/>
          </p:nvCxnSpPr>
          <p:spPr bwMode="auto">
            <a:xfrm flipH="1">
              <a:off x="6218314" y="2211390"/>
              <a:ext cx="360040" cy="2787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Conector recto de flecha 12"/>
            <p:cNvCxnSpPr/>
            <p:nvPr/>
          </p:nvCxnSpPr>
          <p:spPr bwMode="auto">
            <a:xfrm flipH="1">
              <a:off x="6434338" y="3726556"/>
              <a:ext cx="360040" cy="2787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CuadroTexto 14"/>
          <p:cNvSpPr txBox="1"/>
          <p:nvPr/>
        </p:nvSpPr>
        <p:spPr>
          <a:xfrm>
            <a:off x="323528" y="5229200"/>
            <a:ext cx="82809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Escanearemos EN UN ÚNICO DOCUMENTO: el itinerario obtenido a través del Google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o el formato disponible en el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Sharepoint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Económicos correspondiente a “Gastos de locomoción y manutención”, o la planilla específica que nos solicite el financiador o una hoja en blanco.</a:t>
            </a:r>
          </a:p>
        </p:txBody>
      </p:sp>
    </p:spTree>
    <p:extLst>
      <p:ext uri="{BB962C8B-B14F-4D97-AF65-F5344CB8AC3E}">
        <p14:creationId xmlns:p14="http://schemas.microsoft.com/office/powerpoint/2010/main" val="17219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2276872"/>
            <a:ext cx="8091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EJEMPLOS PRÁCTICOS CONCEPTOS A UTILIZAR EN LAS FACTURAS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7814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portada castell">
  <a:themeElements>
    <a:clrScheme name="plantilla portada caste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portada castell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lantilla portada caste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caste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caste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caste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caste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caste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caste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caste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caste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caste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caste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caste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antilla portada 2 caste">
  <a:themeElements>
    <a:clrScheme name="plantilla portada 2 cas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portada 2 cas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lantilla portada 2 cas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2 cas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2 cas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2 cas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2 cas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portada 2 cas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2 cas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2 cas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2 cas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2 cas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2 cas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portada 2 cas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lantilla contenidos cast">
  <a:themeElements>
    <a:clrScheme name="plantilla contenidos c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contenidos cast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lantilla contenidos c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lantilla cierre castellano">
  <a:themeElements>
    <a:clrScheme name="plantilla cierre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cierre castellano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lantilla cierre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ierre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ierre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ierre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ierre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ierre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ierre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ierre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ierre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ierre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ierre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ierre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lantilla contenidos cast">
  <a:themeElements>
    <a:clrScheme name="plantilla contenidos c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contenidos cast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plantilla contenidos c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ontenidos c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ontenidos c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53633BC298844E8A77BD98044DD1F8" ma:contentTypeVersion="4" ma:contentTypeDescription="Crear nuevo documento." ma:contentTypeScope="" ma:versionID="8b8ed862b51b559ab302a7340af2311f">
  <xsd:schema xmlns:xsd="http://www.w3.org/2001/XMLSchema" xmlns:xs="http://www.w3.org/2001/XMLSchema" xmlns:p="http://schemas.microsoft.com/office/2006/metadata/properties" xmlns:ns2="5dd94e2f-5bb0-48fd-ac11-fa248473fe06" xmlns:ns3="7d1bca1d-38eb-415c-aca1-022ceac952c4" targetNamespace="http://schemas.microsoft.com/office/2006/metadata/properties" ma:root="true" ma:fieldsID="4199fb3e7c17726405dc40bfd7af543e" ns2:_="" ns3:_="">
    <xsd:import namespace="5dd94e2f-5bb0-48fd-ac11-fa248473fe06"/>
    <xsd:import namespace="7d1bca1d-38eb-415c-aca1-022ceac952c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94e2f-5bb0-48fd-ac11-fa248473fe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bca1d-38eb-415c-aca1-022ceac952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6334AB-A682-4E45-A9A9-26B821D324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d94e2f-5bb0-48fd-ac11-fa248473fe06"/>
    <ds:schemaRef ds:uri="7d1bca1d-38eb-415c-aca1-022ceac952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6D27A7-1090-40F5-BD67-0BE38D4D3A8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6CED017-8B1F-4CB1-A7A3-20151B413119}">
  <ds:schemaRefs>
    <ds:schemaRef ds:uri="http://schemas.microsoft.com/office/2006/documentManagement/types"/>
    <ds:schemaRef ds:uri="http://schemas.microsoft.com/office/infopath/2007/PartnerControls"/>
    <ds:schemaRef ds:uri="5dd94e2f-5bb0-48fd-ac11-fa248473fe0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d1bca1d-38eb-415c-aca1-022ceac952c4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F5424D3-5551-4CE1-93DD-7367813E40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X:Plantillas:Mis plantillas:castellano:plantilla cierre castellano.pot</Template>
  <TotalTime>1066</TotalTime>
  <Words>501</Words>
  <Application>Microsoft Office PowerPoint</Application>
  <PresentationFormat>Presentación en pantalla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Times</vt:lpstr>
      <vt:lpstr>plantilla portada castell</vt:lpstr>
      <vt:lpstr>plantilla portada 2 caste</vt:lpstr>
      <vt:lpstr>plantilla contenidos cast</vt:lpstr>
      <vt:lpstr>plantilla cierre castellano</vt:lpstr>
      <vt:lpstr>1_plantilla contenidos cast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閌]櫤ꌪ횘뿿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 Delgado</dc:creator>
  <cp:lastModifiedBy>28000-E Carmen Cantón López</cp:lastModifiedBy>
  <cp:revision>96</cp:revision>
  <cp:lastPrinted>2018-02-07T12:33:12Z</cp:lastPrinted>
  <dcterms:created xsi:type="dcterms:W3CDTF">2008-07-14T19:12:39Z</dcterms:created>
  <dcterms:modified xsi:type="dcterms:W3CDTF">2018-02-08T08:20:57Z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SharedWithUsers">
    <vt:lpwstr>28000-SG Iñigo Gonzalez-Posada Elechiguerra</vt:lpwstr>
  </property>
  <property fmtid="{D5CDD505-2E9C-101B-9397-08002B2CF9AE}" pid="3" name="SharedWithUsers">
    <vt:lpwstr>439;#28000-SG Iñigo Gonzalez-Posada Elechiguerra</vt:lpwstr>
  </property>
</Properties>
</file>