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2" r:id="rId2"/>
  </p:sldMasterIdLst>
  <p:notesMasterIdLst>
    <p:notesMasterId r:id="rId6"/>
  </p:notesMasterIdLst>
  <p:sldIdLst>
    <p:sldId id="260" r:id="rId3"/>
    <p:sldId id="261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8743" autoAdjust="0"/>
  </p:normalViewPr>
  <p:slideViewPr>
    <p:cSldViewPr>
      <p:cViewPr>
        <p:scale>
          <a:sx n="107" d="100"/>
          <a:sy n="107" d="100"/>
        </p:scale>
        <p:origin x="-8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C4AB8-25BE-445F-8073-7AAC05BD37FF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6074-CEC2-4EBF-B1F3-E97A96BEB2E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0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552" y="1268760"/>
            <a:ext cx="727280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u="sng" dirty="0" smtClean="0"/>
              <a:t>1.REC</a:t>
            </a:r>
            <a:r>
              <a:rPr lang="es-MX" b="1" u="sng" dirty="0"/>
              <a:t>. GINECOLÓGICO COMPLETO</a:t>
            </a:r>
            <a:endParaRPr lang="es-ES" u="sng" dirty="0"/>
          </a:p>
          <a:p>
            <a:r>
              <a:rPr lang="es-MX" dirty="0"/>
              <a:t>Incluye</a:t>
            </a:r>
            <a:r>
              <a:rPr lang="es-MX" dirty="0" smtClean="0"/>
              <a:t>: </a:t>
            </a:r>
          </a:p>
          <a:p>
            <a:endParaRPr lang="es-ES" dirty="0"/>
          </a:p>
          <a:p>
            <a:r>
              <a:rPr lang="es-MX" dirty="0" smtClean="0"/>
              <a:t>- Consulta médica</a:t>
            </a:r>
          </a:p>
          <a:p>
            <a:endParaRPr lang="es-ES" dirty="0"/>
          </a:p>
          <a:p>
            <a:r>
              <a:rPr lang="es-MX" dirty="0" smtClean="0"/>
              <a:t>- Exploración </a:t>
            </a:r>
            <a:r>
              <a:rPr lang="es-MX" dirty="0"/>
              <a:t>mamaria y </a:t>
            </a:r>
            <a:r>
              <a:rPr lang="es-MX" dirty="0" smtClean="0"/>
              <a:t>ginecológica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r>
              <a:rPr lang="es-MX" dirty="0" smtClean="0"/>
              <a:t>- Citología vaginal</a:t>
            </a:r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r>
              <a:rPr lang="es-MX" dirty="0" smtClean="0"/>
              <a:t>- Eventual colposcopia: Para la prevención de las lesiones de cuello de útero.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r>
              <a:rPr lang="es-MX" dirty="0" smtClean="0"/>
              <a:t>- Ecografía ginecológica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r>
              <a:rPr lang="es-MX" dirty="0" smtClean="0"/>
              <a:t>- Mamografía Bilateral (a criterio facultativo)</a:t>
            </a:r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r>
              <a:rPr lang="es-MX" dirty="0" smtClean="0"/>
              <a:t>- Ecografía de Mama (a criterio facultativo)</a:t>
            </a:r>
            <a:endParaRPr lang="es-MX" sz="1200" dirty="0" smtClean="0"/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r>
              <a:rPr lang="es-MX" dirty="0"/>
              <a:t>	</a:t>
            </a:r>
            <a:endParaRPr lang="es-ES" dirty="0"/>
          </a:p>
          <a:p>
            <a:r>
              <a:rPr lang="es-MX" dirty="0"/>
              <a:t> </a:t>
            </a:r>
            <a:endParaRPr lang="es-ES" dirty="0"/>
          </a:p>
          <a:p>
            <a:pPr lvl="0"/>
            <a:endParaRPr lang="es-MX" sz="1400" i="1" dirty="0" smtClean="0"/>
          </a:p>
          <a:p>
            <a:r>
              <a:rPr lang="es-MX" sz="1400" i="1" dirty="0"/>
              <a:t> </a:t>
            </a:r>
            <a:endParaRPr lang="es-ES" sz="1400" dirty="0"/>
          </a:p>
          <a:p>
            <a:r>
              <a:rPr lang="es-MX" sz="1400" dirty="0"/>
              <a:t> </a:t>
            </a:r>
            <a:r>
              <a:rPr lang="es-ES" sz="1400" b="1" dirty="0"/>
              <a:t>	</a:t>
            </a:r>
            <a:endParaRPr lang="es-ES" sz="1400" dirty="0"/>
          </a:p>
          <a:p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2776"/>
            <a:ext cx="33829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-997" y="0"/>
            <a:ext cx="1471346" cy="651019"/>
          </a:xfrm>
          <a:prstGeom prst="roundRect">
            <a:avLst>
              <a:gd name="adj" fmla="val 10000"/>
            </a:avLst>
          </a:prstGeom>
          <a:blipFill rotWithShape="1">
            <a:blip r:embed="rId3" cstate="print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5 Imagen" descr="C:\Users\SCANTA~1\AppData\Local\Temp\jZip\jZip181EF\jZip2361\Cualtis_vertical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25076"/>
            <a:ext cx="780415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8860579"/>
      </p:ext>
    </p:extLst>
  </p:cSld>
  <p:clrMapOvr>
    <a:masterClrMapping/>
  </p:clrMapOvr>
  <p:transition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71600" y="1340768"/>
            <a:ext cx="705678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u="sng" dirty="0"/>
              <a:t>2</a:t>
            </a:r>
            <a:r>
              <a:rPr lang="es-MX" b="1" u="sng" dirty="0" smtClean="0"/>
              <a:t>.RECONOCIMIENTO </a:t>
            </a:r>
            <a:r>
              <a:rPr lang="es-MX" b="1" u="sng" dirty="0"/>
              <a:t>UROPROSTATICO </a:t>
            </a:r>
            <a:endParaRPr lang="es-ES" u="sng" dirty="0"/>
          </a:p>
          <a:p>
            <a:r>
              <a:rPr lang="es-MX" b="1" dirty="0"/>
              <a:t> </a:t>
            </a:r>
            <a:endParaRPr lang="es-ES" dirty="0"/>
          </a:p>
          <a:p>
            <a:r>
              <a:rPr lang="es-MX" b="1" dirty="0"/>
              <a:t> </a:t>
            </a:r>
            <a:endParaRPr lang="es-ES" dirty="0"/>
          </a:p>
          <a:p>
            <a:r>
              <a:rPr lang="es-MX" dirty="0"/>
              <a:t>Incluye:</a:t>
            </a:r>
            <a:endParaRPr lang="es-ES" dirty="0"/>
          </a:p>
          <a:p>
            <a:r>
              <a:rPr lang="es-MX" dirty="0"/>
              <a:t> </a:t>
            </a:r>
            <a:endParaRPr lang="es-ES" dirty="0"/>
          </a:p>
          <a:p>
            <a:pPr lvl="0"/>
            <a:r>
              <a:rPr lang="es-MX" dirty="0" smtClean="0"/>
              <a:t>- Consulta: Dirigida a descartar patología inflamatoria, infecciosa o tumoral de las vías urinarias y próstata: Muy importante para los varones mayores de 50 años.</a:t>
            </a:r>
          </a:p>
          <a:p>
            <a:pPr marL="285750" lvl="0" indent="-285750">
              <a:buFontTx/>
              <a:buChar char="-"/>
            </a:pPr>
            <a:endParaRPr lang="es-ES" dirty="0"/>
          </a:p>
          <a:p>
            <a:pPr lvl="0"/>
            <a:r>
              <a:rPr lang="es-MX" dirty="0" smtClean="0"/>
              <a:t>- Exploración </a:t>
            </a:r>
            <a:r>
              <a:rPr lang="es-MX" dirty="0"/>
              <a:t>urológica por tacto rectal, si procede, y valoración </a:t>
            </a:r>
            <a:r>
              <a:rPr lang="es-MX" dirty="0" smtClean="0"/>
              <a:t>                     </a:t>
            </a:r>
            <a:r>
              <a:rPr lang="es-MX" dirty="0" smtClean="0">
                <a:solidFill>
                  <a:schemeClr val="bg1"/>
                </a:solidFill>
              </a:rPr>
              <a:t>-</a:t>
            </a:r>
            <a:r>
              <a:rPr lang="es-MX" dirty="0" smtClean="0"/>
              <a:t> diagnóstica.</a:t>
            </a:r>
          </a:p>
          <a:p>
            <a:pPr marL="285750" lvl="0" indent="-285750">
              <a:buFontTx/>
              <a:buChar char="-"/>
            </a:pPr>
            <a:endParaRPr lang="es-ES" dirty="0"/>
          </a:p>
          <a:p>
            <a:pPr lvl="0"/>
            <a:r>
              <a:rPr lang="es-MX" dirty="0" smtClean="0"/>
              <a:t>- Ecografía reno-</a:t>
            </a:r>
            <a:r>
              <a:rPr lang="es-MX" dirty="0" err="1" smtClean="0"/>
              <a:t>vésico</a:t>
            </a:r>
            <a:r>
              <a:rPr lang="es-MX" dirty="0" smtClean="0"/>
              <a:t>-prostática</a:t>
            </a:r>
          </a:p>
          <a:p>
            <a:pPr marL="285750" lvl="0" indent="-285750">
              <a:buFontTx/>
              <a:buChar char="-"/>
            </a:pPr>
            <a:endParaRPr lang="es-ES" dirty="0"/>
          </a:p>
          <a:p>
            <a:pPr lvl="0"/>
            <a:r>
              <a:rPr lang="es-MX" dirty="0" smtClean="0"/>
              <a:t>- Determinación de PSA </a:t>
            </a:r>
            <a:r>
              <a:rPr lang="es-MX" dirty="0"/>
              <a:t> </a:t>
            </a:r>
            <a:endParaRPr lang="es-ES" dirty="0"/>
          </a:p>
          <a:p>
            <a:r>
              <a:rPr lang="es-MX" dirty="0"/>
              <a:t> </a:t>
            </a:r>
            <a:endParaRPr lang="es-ES" dirty="0"/>
          </a:p>
          <a:p>
            <a:r>
              <a:rPr lang="es-ES" b="1" dirty="0"/>
              <a:t> </a:t>
            </a:r>
            <a:endParaRPr lang="es-ES" dirty="0"/>
          </a:p>
          <a:p>
            <a:endParaRPr lang="es-ES" dirty="0"/>
          </a:p>
          <a:p>
            <a:r>
              <a:rPr lang="es-ES" b="1" dirty="0"/>
              <a:t> </a:t>
            </a:r>
            <a:r>
              <a:rPr lang="es-ES" sz="1400" b="1" dirty="0"/>
              <a:t>	</a:t>
            </a:r>
            <a:endParaRPr lang="es-ES" sz="1400" dirty="0"/>
          </a:p>
          <a:p>
            <a:r>
              <a:rPr lang="es-ES" sz="1400" b="1" dirty="0"/>
              <a:t> </a:t>
            </a:r>
            <a:endParaRPr lang="es-ES" sz="14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0" y="0"/>
            <a:ext cx="1471346" cy="651019"/>
          </a:xfrm>
          <a:prstGeom prst="roundRect">
            <a:avLst>
              <a:gd name="adj" fmla="val 10000"/>
            </a:avLst>
          </a:prstGeom>
          <a:blipFill rotWithShape="1">
            <a:blip r:embed="rId2" cstate="print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5" name="4 Imagen" descr="C:\Users\SCANTA~1\AppData\Local\Temp\jZip\jZip181EF\jZip2361\Cualtis_vertica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98070"/>
            <a:ext cx="780415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0897896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112474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CONTACTO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9552" y="162880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ABIERTO DE 9 A 21H ININTERRUMPIDAMENTE DE LUNES A VIERNES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788024" y="4092482"/>
            <a:ext cx="3492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dirty="0" smtClean="0">
              <a:solidFill>
                <a:schemeClr val="tx2"/>
              </a:solidFill>
            </a:endParaRPr>
          </a:p>
          <a:p>
            <a:endParaRPr lang="es-ES" sz="1200" dirty="0">
              <a:solidFill>
                <a:schemeClr val="tx2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9593" y="0"/>
            <a:ext cx="1471346" cy="651019"/>
          </a:xfrm>
          <a:prstGeom prst="roundRect">
            <a:avLst>
              <a:gd name="adj" fmla="val 10000"/>
            </a:avLst>
          </a:prstGeom>
          <a:blipFill rotWithShape="1">
            <a:blip r:embed="rId2" cstate="print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4669"/>
            <a:ext cx="3132850" cy="167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232222"/>
            <a:ext cx="2376264" cy="236521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649" y="4213128"/>
            <a:ext cx="2046509" cy="14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503649" y="5690940"/>
            <a:ext cx="2772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</a:rPr>
              <a:t>P</a:t>
            </a:r>
            <a:r>
              <a:rPr lang="es-ES" dirty="0" smtClean="0"/>
              <a:t> </a:t>
            </a:r>
            <a:r>
              <a:rPr lang="es-ES" sz="1200" dirty="0" smtClean="0"/>
              <a:t>Velázquez 25</a:t>
            </a:r>
            <a:endParaRPr lang="es-ES" sz="1200" dirty="0"/>
          </a:p>
        </p:txBody>
      </p:sp>
      <p:sp>
        <p:nvSpPr>
          <p:cNvPr id="3" name="2 Rectángulo"/>
          <p:cNvSpPr/>
          <p:nvPr/>
        </p:nvSpPr>
        <p:spPr>
          <a:xfrm>
            <a:off x="3793226" y="249289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000" b="1" dirty="0">
                <a:solidFill>
                  <a:schemeClr val="bg2">
                    <a:lumMod val="50000"/>
                  </a:schemeClr>
                </a:solidFill>
              </a:rPr>
              <a:t>HORARIOS PARA LA REALIZACION DE LOS RECONOCIMIENTOS:</a:t>
            </a:r>
            <a:br>
              <a:rPr lang="es-ES" sz="1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10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s-ES" sz="1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1000" b="1" dirty="0">
                <a:solidFill>
                  <a:schemeClr val="bg2">
                    <a:lumMod val="50000"/>
                  </a:schemeClr>
                </a:solidFill>
              </a:rPr>
              <a:t>RECONOCIMIENTOS GINECOLÓGICOS: DE LUNES A VIERNES DE 8-19H</a:t>
            </a:r>
            <a:br>
              <a:rPr lang="es-ES" sz="1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1000" b="1" dirty="0">
                <a:solidFill>
                  <a:schemeClr val="bg2">
                    <a:lumMod val="50000"/>
                  </a:schemeClr>
                </a:solidFill>
              </a:rPr>
              <a:t>RECONOCIMIENTOS UROPROSTÁTICOS: LUNES-MARTES-JUEVES Y VIERNES DE 16-19:30H</a:t>
            </a:r>
            <a:br>
              <a:rPr lang="es-ES" sz="1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10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s-ES" sz="1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1000" b="1" dirty="0">
                <a:solidFill>
                  <a:schemeClr val="bg2">
                    <a:lumMod val="50000"/>
                  </a:schemeClr>
                </a:solidFill>
              </a:rPr>
              <a:t>TFNO. PARA CITACIONES: 915.77.77.73/74 DE 8-21H </a:t>
            </a:r>
          </a:p>
        </p:txBody>
      </p:sp>
      <p:pic>
        <p:nvPicPr>
          <p:cNvPr id="11" name="10 Imagen" descr="C:\Users\SCANTA~1\AppData\Local\Temp\jZip\jZip181EF\jZip2361\Cualtis_vertical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041" y="522526"/>
            <a:ext cx="780415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1431693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0902D99-6D34-4974-BE6D-CA732313B1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76</Words>
  <Application>Microsoft Office PowerPoint</Application>
  <PresentationFormat>Presentación en pantalla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Ángulos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2015-02-09T15:11:01Z</dcterms:created>
  <dcterms:modified xsi:type="dcterms:W3CDTF">2018-03-20T09:36:06Z</dcterms:modified>
  <cp:contentStatus>Final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TC020116629991</vt:lpwstr>
  </property>
  <property fmtid="{D5CDD505-2E9C-101B-9397-08002B2CF9AE}" pid="3" name="_MarkAsFinal">
    <vt:bool>true</vt:bool>
  </property>
</Properties>
</file>