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1"/>
  </p:handout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6" r:id="rId9"/>
    <p:sldId id="264" r:id="rId10"/>
    <p:sldId id="267" r:id="rId11"/>
    <p:sldId id="268" r:id="rId12"/>
    <p:sldId id="269" r:id="rId13"/>
    <p:sldId id="270" r:id="rId14"/>
    <p:sldId id="263" r:id="rId15"/>
    <p:sldId id="271" r:id="rId16"/>
    <p:sldId id="272" r:id="rId17"/>
    <p:sldId id="273" r:id="rId18"/>
    <p:sldId id="274" r:id="rId19"/>
    <p:sldId id="276" r:id="rId20"/>
    <p:sldId id="277" r:id="rId21"/>
    <p:sldId id="275" r:id="rId22"/>
    <p:sldId id="278" r:id="rId23"/>
    <p:sldId id="281" r:id="rId24"/>
    <p:sldId id="282" r:id="rId25"/>
    <p:sldId id="286" r:id="rId26"/>
    <p:sldId id="279" r:id="rId27"/>
    <p:sldId id="285" r:id="rId28"/>
    <p:sldId id="291" r:id="rId29"/>
    <p:sldId id="284" r:id="rId30"/>
    <p:sldId id="283" r:id="rId31"/>
    <p:sldId id="290" r:id="rId32"/>
    <p:sldId id="295" r:id="rId33"/>
    <p:sldId id="288" r:id="rId34"/>
    <p:sldId id="287" r:id="rId35"/>
    <p:sldId id="296" r:id="rId36"/>
    <p:sldId id="294" r:id="rId37"/>
    <p:sldId id="292" r:id="rId38"/>
    <p:sldId id="297" r:id="rId39"/>
    <p:sldId id="258" r:id="rId40"/>
  </p:sldIdLst>
  <p:sldSz cx="9144000" cy="6858000" type="screen4x3"/>
  <p:notesSz cx="7099300" cy="102346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47BAC9"/>
    <a:srgbClr val="174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 snapToGrid="0" snapToObjects="1" showGuides="1">
      <p:cViewPr varScale="1">
        <p:scale>
          <a:sx n="71" d="100"/>
          <a:sy n="71" d="100"/>
        </p:scale>
        <p:origin x="1123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91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CB099-59C4-4156-A95C-652D64AC432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A6EC5D8-6224-4B35-8269-4AA1980BAA9D}">
      <dgm:prSet phldrT="[Texto]" custT="1"/>
      <dgm:spPr/>
      <dgm:t>
        <a:bodyPr/>
        <a:lstStyle/>
        <a:p>
          <a:r>
            <a:rPr lang="es-ES" sz="24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Responsabilidad Social</a:t>
          </a:r>
          <a:endParaRPr lang="es-ES" sz="2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34E46C-537F-4C6C-A661-92BAC95DEE70}" type="parTrans" cxnId="{3EFED901-A2F5-4871-AD81-5189F9087F2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9332D8-03D1-4F3B-AFD5-298CC570E45D}" type="sibTrans" cxnId="{3EFED901-A2F5-4871-AD81-5189F9087F2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499E84-F201-4F65-A38A-03F6C44065A7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latin typeface="Calibri" panose="020F0502020204030204" pitchFamily="34" charset="0"/>
              <a:cs typeface="Calibri" panose="020F0502020204030204" pitchFamily="34" charset="0"/>
            </a:rPr>
            <a:t>ODS</a:t>
          </a:r>
        </a:p>
        <a:p>
          <a:r>
            <a:rPr lang="es-ES" b="1" dirty="0" smtClean="0">
              <a:latin typeface="Calibri" panose="020F0502020204030204" pitchFamily="34" charset="0"/>
              <a:cs typeface="Calibri" panose="020F0502020204030204" pitchFamily="34" charset="0"/>
            </a:rPr>
            <a:t>Acuerdos de Paris</a:t>
          </a:r>
          <a:endParaRPr lang="es-E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45A2A3-7F88-45EF-85C8-198394471E97}" type="parTrans" cxnId="{61A69183-6D86-4C83-A447-9798821AADE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5EC60-0CED-4BD4-9B60-93A405C8CC61}" type="sibTrans" cxnId="{61A69183-6D86-4C83-A447-9798821AADE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51258C-7278-4473-AAEA-F02F2BFC953B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latin typeface="Calibri" panose="020F0502020204030204" pitchFamily="34" charset="0"/>
              <a:cs typeface="Calibri" panose="020F0502020204030204" pitchFamily="34" charset="0"/>
            </a:rPr>
            <a:t>Lucha contra el cambio climático</a:t>
          </a:r>
          <a:endParaRPr lang="es-E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AD2681-D6D5-425E-A0B3-7538AADF7997}" type="parTrans" cxnId="{88CFE6FF-AC9C-4671-916D-E8AFE03F332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12F06D-A45F-4AF8-9637-7B3AB834EA38}" type="sibTrans" cxnId="{88CFE6FF-AC9C-4671-916D-E8AFE03F332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C7505C-9713-4F25-8D26-ACEE1B814707}">
      <dgm:prSet phldrT="[Texto]" custT="1"/>
      <dgm:spPr/>
      <dgm:t>
        <a:bodyPr/>
        <a:lstStyle/>
        <a:p>
          <a:r>
            <a:rPr lang="es-ES" sz="24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Misión CRE</a:t>
          </a:r>
          <a:endParaRPr lang="es-ES" sz="2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EB9284-37B2-4C68-BECE-2EB14BD0D5BC}" type="parTrans" cxnId="{C04CFD97-CC7B-4891-8769-7FB686C9EC1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4CE6E3-324C-4754-8B56-BFEC26EA846D}" type="sibTrans" cxnId="{C04CFD97-CC7B-4891-8769-7FB686C9EC1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4419B2-601B-4CA5-9B84-FD039D3D7E0A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latin typeface="Calibri" panose="020F0502020204030204" pitchFamily="34" charset="0"/>
              <a:cs typeface="Calibri" panose="020F0502020204030204" pitchFamily="34" charset="0"/>
            </a:rPr>
            <a:t>Principios, Resoluciones AG Plan de Acción</a:t>
          </a:r>
          <a:endParaRPr lang="es-E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E24F8C-D5A1-4A8D-96D1-50503D7A825A}" type="parTrans" cxnId="{20FE5DA7-1BC6-4AA0-817F-FACB3A1C2A9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CD7A72-5635-4F47-AFFE-034B6CEAEE21}" type="sibTrans" cxnId="{20FE5DA7-1BC6-4AA0-817F-FACB3A1C2A9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B889AF-9A8D-4F27-9C2C-17D038BF900A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latin typeface="Calibri" panose="020F0502020204030204" pitchFamily="34" charset="0"/>
              <a:cs typeface="Calibri" panose="020F0502020204030204" pitchFamily="34" charset="0"/>
            </a:rPr>
            <a:t>Estar cada vez más cerca de las personas vulnerables en los ámbitos nacional e internacional</a:t>
          </a:r>
          <a:endParaRPr lang="es-E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67C070-9328-4104-B38F-E5B534339729}" type="parTrans" cxnId="{B7D34440-0100-48D1-8A58-052DA100C6D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E780AA-A239-40CC-BD36-4BB566D46ECC}" type="sibTrans" cxnId="{B7D34440-0100-48D1-8A58-052DA100C6D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FB0784-0E6A-4B4E-8870-E430D8DFCDB4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latin typeface="Calibri" panose="020F0502020204030204" pitchFamily="34" charset="0"/>
              <a:cs typeface="Calibri" panose="020F0502020204030204" pitchFamily="34" charset="0"/>
            </a:rPr>
            <a:t>Reducción y compensación huella de carbono</a:t>
          </a:r>
          <a:endParaRPr lang="es-E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31E8A9-E1AD-418E-A589-301A767B7591}" type="parTrans" cxnId="{F5E3DB91-5459-4700-BA85-B0849DC82A7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1139E0-F6BD-414A-B2C5-07892E7103FC}" type="sibTrans" cxnId="{F5E3DB91-5459-4700-BA85-B0849DC82A7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ECBF36-4C50-402B-AF53-00F400ADEEA7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latin typeface="Calibri" panose="020F0502020204030204" pitchFamily="34" charset="0"/>
              <a:cs typeface="Calibri" panose="020F0502020204030204" pitchFamily="34" charset="0"/>
            </a:rPr>
            <a:t>Lucha contra la pobreza energética</a:t>
          </a:r>
          <a:endParaRPr lang="es-E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7B4BCF-2091-4B1C-8770-92537DF50317}" type="parTrans" cxnId="{6E926096-8EAC-4DF4-9666-E9F22AB42B9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D9819C-4CA7-41AE-A6E7-4142BC20B939}" type="sibTrans" cxnId="{6E926096-8EAC-4DF4-9666-E9F22AB42B9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3DDB36-0B2E-4425-85C7-09313A2D9192}" type="pres">
      <dgm:prSet presAssocID="{1B0CB099-59C4-4156-A95C-652D64AC432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DE903E0-05D8-46E0-956F-5A97F88D508C}" type="pres">
      <dgm:prSet presAssocID="{1A6EC5D8-6224-4B35-8269-4AA1980BAA9D}" presName="compNode" presStyleCnt="0"/>
      <dgm:spPr/>
    </dgm:pt>
    <dgm:pt modelId="{88CEA778-76E4-463F-A7E9-0600142D721D}" type="pres">
      <dgm:prSet presAssocID="{1A6EC5D8-6224-4B35-8269-4AA1980BAA9D}" presName="aNode" presStyleLbl="bgShp" presStyleIdx="0" presStyleCnt="2"/>
      <dgm:spPr/>
      <dgm:t>
        <a:bodyPr/>
        <a:lstStyle/>
        <a:p>
          <a:endParaRPr lang="es-ES"/>
        </a:p>
      </dgm:t>
    </dgm:pt>
    <dgm:pt modelId="{3EF6CCDD-DCA8-4A4C-9E6B-4799892C7D27}" type="pres">
      <dgm:prSet presAssocID="{1A6EC5D8-6224-4B35-8269-4AA1980BAA9D}" presName="textNode" presStyleLbl="bgShp" presStyleIdx="0" presStyleCnt="2"/>
      <dgm:spPr/>
      <dgm:t>
        <a:bodyPr/>
        <a:lstStyle/>
        <a:p>
          <a:endParaRPr lang="es-ES"/>
        </a:p>
      </dgm:t>
    </dgm:pt>
    <dgm:pt modelId="{7EA41510-2840-46F5-9E48-E31AE0C6BD80}" type="pres">
      <dgm:prSet presAssocID="{1A6EC5D8-6224-4B35-8269-4AA1980BAA9D}" presName="compChildNode" presStyleCnt="0"/>
      <dgm:spPr/>
    </dgm:pt>
    <dgm:pt modelId="{5C771C4B-670C-4E8E-9FAE-6AE63E51EB81}" type="pres">
      <dgm:prSet presAssocID="{1A6EC5D8-6224-4B35-8269-4AA1980BAA9D}" presName="theInnerList" presStyleCnt="0"/>
      <dgm:spPr/>
    </dgm:pt>
    <dgm:pt modelId="{CC904891-66D9-45CC-98F7-8AC0B9120747}" type="pres">
      <dgm:prSet presAssocID="{F4499E84-F201-4F65-A38A-03F6C44065A7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C08D22-7AA9-4361-8052-C6AAF41ACF32}" type="pres">
      <dgm:prSet presAssocID="{F4499E84-F201-4F65-A38A-03F6C44065A7}" presName="aSpace2" presStyleCnt="0"/>
      <dgm:spPr/>
    </dgm:pt>
    <dgm:pt modelId="{41B09D9B-736D-448B-9D71-DAB5798E5351}" type="pres">
      <dgm:prSet presAssocID="{7C51258C-7278-4473-AAEA-F02F2BFC953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15E022-772D-444A-946D-3E15E6AE548B}" type="pres">
      <dgm:prSet presAssocID="{7C51258C-7278-4473-AAEA-F02F2BFC953B}" presName="aSpace2" presStyleCnt="0"/>
      <dgm:spPr/>
    </dgm:pt>
    <dgm:pt modelId="{E5266611-FAC4-4892-82C6-262DF9DE0E65}" type="pres">
      <dgm:prSet presAssocID="{F7FB0784-0E6A-4B4E-8870-E430D8DFCDB4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ECE939-9D59-4A4D-8E90-312C2758D616}" type="pres">
      <dgm:prSet presAssocID="{1A6EC5D8-6224-4B35-8269-4AA1980BAA9D}" presName="aSpace" presStyleCnt="0"/>
      <dgm:spPr/>
    </dgm:pt>
    <dgm:pt modelId="{BBDDB768-E6DB-4FB2-96F4-8AA5174D464D}" type="pres">
      <dgm:prSet presAssocID="{08C7505C-9713-4F25-8D26-ACEE1B814707}" presName="compNode" presStyleCnt="0"/>
      <dgm:spPr/>
    </dgm:pt>
    <dgm:pt modelId="{524CB513-32E8-4973-93ED-4FD49668E933}" type="pres">
      <dgm:prSet presAssocID="{08C7505C-9713-4F25-8D26-ACEE1B814707}" presName="aNode" presStyleLbl="bgShp" presStyleIdx="1" presStyleCnt="2" custLinFactNeighborX="36666" custLinFactNeighborY="58690"/>
      <dgm:spPr/>
      <dgm:t>
        <a:bodyPr/>
        <a:lstStyle/>
        <a:p>
          <a:endParaRPr lang="es-ES"/>
        </a:p>
      </dgm:t>
    </dgm:pt>
    <dgm:pt modelId="{077B57AC-CDEB-49C0-A079-A43C98619207}" type="pres">
      <dgm:prSet presAssocID="{08C7505C-9713-4F25-8D26-ACEE1B814707}" presName="textNode" presStyleLbl="bgShp" presStyleIdx="1" presStyleCnt="2"/>
      <dgm:spPr/>
      <dgm:t>
        <a:bodyPr/>
        <a:lstStyle/>
        <a:p>
          <a:endParaRPr lang="es-ES"/>
        </a:p>
      </dgm:t>
    </dgm:pt>
    <dgm:pt modelId="{05C22FE0-F7F7-472D-9FB0-461DD2B81D53}" type="pres">
      <dgm:prSet presAssocID="{08C7505C-9713-4F25-8D26-ACEE1B814707}" presName="compChildNode" presStyleCnt="0"/>
      <dgm:spPr/>
    </dgm:pt>
    <dgm:pt modelId="{ACC10950-E8B1-4F9D-912F-C90289987BF7}" type="pres">
      <dgm:prSet presAssocID="{08C7505C-9713-4F25-8D26-ACEE1B814707}" presName="theInnerList" presStyleCnt="0"/>
      <dgm:spPr/>
    </dgm:pt>
    <dgm:pt modelId="{CFE2975A-DE64-4D0D-86B1-DDB2C0FBE810}" type="pres">
      <dgm:prSet presAssocID="{CF4419B2-601B-4CA5-9B84-FD039D3D7E0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E9C166-AD5D-4191-B6DC-F4041C098D73}" type="pres">
      <dgm:prSet presAssocID="{CF4419B2-601B-4CA5-9B84-FD039D3D7E0A}" presName="aSpace2" presStyleCnt="0"/>
      <dgm:spPr/>
    </dgm:pt>
    <dgm:pt modelId="{C1AFDDC0-3595-4C5E-8475-C96FC1E897C2}" type="pres">
      <dgm:prSet presAssocID="{D4B889AF-9A8D-4F27-9C2C-17D038BF900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E382DE-5656-47F5-86D7-E3C682B26714}" type="pres">
      <dgm:prSet presAssocID="{D4B889AF-9A8D-4F27-9C2C-17D038BF900A}" presName="aSpace2" presStyleCnt="0"/>
      <dgm:spPr/>
    </dgm:pt>
    <dgm:pt modelId="{6A148781-026B-4934-B06D-34B2EF6EE702}" type="pres">
      <dgm:prSet presAssocID="{F3ECBF36-4C50-402B-AF53-00F400ADEEA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E1E0E9-C060-44F1-BD00-1A95371A014C}" type="presOf" srcId="{F4499E84-F201-4F65-A38A-03F6C44065A7}" destId="{CC904891-66D9-45CC-98F7-8AC0B9120747}" srcOrd="0" destOrd="0" presId="urn:microsoft.com/office/officeart/2005/8/layout/lProcess2"/>
    <dgm:cxn modelId="{3EFED901-A2F5-4871-AD81-5189F9087F24}" srcId="{1B0CB099-59C4-4156-A95C-652D64AC432F}" destId="{1A6EC5D8-6224-4B35-8269-4AA1980BAA9D}" srcOrd="0" destOrd="0" parTransId="{BF34E46C-537F-4C6C-A661-92BAC95DEE70}" sibTransId="{A29332D8-03D1-4F3B-AFD5-298CC570E45D}"/>
    <dgm:cxn modelId="{58467438-E6F3-4584-9801-BF4D78CF53C5}" type="presOf" srcId="{1A6EC5D8-6224-4B35-8269-4AA1980BAA9D}" destId="{3EF6CCDD-DCA8-4A4C-9E6B-4799892C7D27}" srcOrd="1" destOrd="0" presId="urn:microsoft.com/office/officeart/2005/8/layout/lProcess2"/>
    <dgm:cxn modelId="{C04CFD97-CC7B-4891-8769-7FB686C9EC12}" srcId="{1B0CB099-59C4-4156-A95C-652D64AC432F}" destId="{08C7505C-9713-4F25-8D26-ACEE1B814707}" srcOrd="1" destOrd="0" parTransId="{89EB9284-37B2-4C68-BECE-2EB14BD0D5BC}" sibTransId="{A44CE6E3-324C-4754-8B56-BFEC26EA846D}"/>
    <dgm:cxn modelId="{6E926096-8EAC-4DF4-9666-E9F22AB42B94}" srcId="{08C7505C-9713-4F25-8D26-ACEE1B814707}" destId="{F3ECBF36-4C50-402B-AF53-00F400ADEEA7}" srcOrd="2" destOrd="0" parTransId="{FD7B4BCF-2091-4B1C-8770-92537DF50317}" sibTransId="{0FD9819C-4CA7-41AE-A6E7-4142BC20B939}"/>
    <dgm:cxn modelId="{88CFE6FF-AC9C-4671-916D-E8AFE03F3322}" srcId="{1A6EC5D8-6224-4B35-8269-4AA1980BAA9D}" destId="{7C51258C-7278-4473-AAEA-F02F2BFC953B}" srcOrd="1" destOrd="0" parTransId="{55AD2681-D6D5-425E-A0B3-7538AADF7997}" sibTransId="{D912F06D-A45F-4AF8-9637-7B3AB834EA38}"/>
    <dgm:cxn modelId="{20FE5DA7-1BC6-4AA0-817F-FACB3A1C2A98}" srcId="{08C7505C-9713-4F25-8D26-ACEE1B814707}" destId="{CF4419B2-601B-4CA5-9B84-FD039D3D7E0A}" srcOrd="0" destOrd="0" parTransId="{A6E24F8C-D5A1-4A8D-96D1-50503D7A825A}" sibTransId="{FECD7A72-5635-4F47-AFFE-034B6CEAEE21}"/>
    <dgm:cxn modelId="{E27E5ACE-0D7C-4538-9D1B-F2F3F93EA29C}" type="presOf" srcId="{D4B889AF-9A8D-4F27-9C2C-17D038BF900A}" destId="{C1AFDDC0-3595-4C5E-8475-C96FC1E897C2}" srcOrd="0" destOrd="0" presId="urn:microsoft.com/office/officeart/2005/8/layout/lProcess2"/>
    <dgm:cxn modelId="{A40876C6-3C5B-4BE4-B233-9B97EB842AE3}" type="presOf" srcId="{7C51258C-7278-4473-AAEA-F02F2BFC953B}" destId="{41B09D9B-736D-448B-9D71-DAB5798E5351}" srcOrd="0" destOrd="0" presId="urn:microsoft.com/office/officeart/2005/8/layout/lProcess2"/>
    <dgm:cxn modelId="{C72CBE31-484D-4EBF-B17B-9F4184384051}" type="presOf" srcId="{1B0CB099-59C4-4156-A95C-652D64AC432F}" destId="{903DDB36-0B2E-4425-85C7-09313A2D9192}" srcOrd="0" destOrd="0" presId="urn:microsoft.com/office/officeart/2005/8/layout/lProcess2"/>
    <dgm:cxn modelId="{C657D731-B472-46E6-9D53-E817116E2BC0}" type="presOf" srcId="{08C7505C-9713-4F25-8D26-ACEE1B814707}" destId="{524CB513-32E8-4973-93ED-4FD49668E933}" srcOrd="0" destOrd="0" presId="urn:microsoft.com/office/officeart/2005/8/layout/lProcess2"/>
    <dgm:cxn modelId="{AFE73631-6FF9-4F94-AF49-5ADB4DFFEF42}" type="presOf" srcId="{F3ECBF36-4C50-402B-AF53-00F400ADEEA7}" destId="{6A148781-026B-4934-B06D-34B2EF6EE702}" srcOrd="0" destOrd="0" presId="urn:microsoft.com/office/officeart/2005/8/layout/lProcess2"/>
    <dgm:cxn modelId="{74201406-4B04-4EA3-8861-7CFDC61053CB}" type="presOf" srcId="{1A6EC5D8-6224-4B35-8269-4AA1980BAA9D}" destId="{88CEA778-76E4-463F-A7E9-0600142D721D}" srcOrd="0" destOrd="0" presId="urn:microsoft.com/office/officeart/2005/8/layout/lProcess2"/>
    <dgm:cxn modelId="{61A69183-6D86-4C83-A447-9798821AADE2}" srcId="{1A6EC5D8-6224-4B35-8269-4AA1980BAA9D}" destId="{F4499E84-F201-4F65-A38A-03F6C44065A7}" srcOrd="0" destOrd="0" parTransId="{0745A2A3-7F88-45EF-85C8-198394471E97}" sibTransId="{2F15EC60-0CED-4BD4-9B60-93A405C8CC61}"/>
    <dgm:cxn modelId="{F5E3DB91-5459-4700-BA85-B0849DC82A7E}" srcId="{1A6EC5D8-6224-4B35-8269-4AA1980BAA9D}" destId="{F7FB0784-0E6A-4B4E-8870-E430D8DFCDB4}" srcOrd="2" destOrd="0" parTransId="{6431E8A9-E1AD-418E-A589-301A767B7591}" sibTransId="{311139E0-F6BD-414A-B2C5-07892E7103FC}"/>
    <dgm:cxn modelId="{C84CC078-3C59-47FB-B7EA-C7969260E432}" type="presOf" srcId="{CF4419B2-601B-4CA5-9B84-FD039D3D7E0A}" destId="{CFE2975A-DE64-4D0D-86B1-DDB2C0FBE810}" srcOrd="0" destOrd="0" presId="urn:microsoft.com/office/officeart/2005/8/layout/lProcess2"/>
    <dgm:cxn modelId="{B7D34440-0100-48D1-8A58-052DA100C6DD}" srcId="{08C7505C-9713-4F25-8D26-ACEE1B814707}" destId="{D4B889AF-9A8D-4F27-9C2C-17D038BF900A}" srcOrd="1" destOrd="0" parTransId="{AB67C070-9328-4104-B38F-E5B534339729}" sibTransId="{98E780AA-A239-40CC-BD36-4BB566D46ECC}"/>
    <dgm:cxn modelId="{06775B8B-D6DC-423E-B8E7-C69B709760D8}" type="presOf" srcId="{F7FB0784-0E6A-4B4E-8870-E430D8DFCDB4}" destId="{E5266611-FAC4-4892-82C6-262DF9DE0E65}" srcOrd="0" destOrd="0" presId="urn:microsoft.com/office/officeart/2005/8/layout/lProcess2"/>
    <dgm:cxn modelId="{BBC848ED-47A6-46E6-95FC-56921028A2E9}" type="presOf" srcId="{08C7505C-9713-4F25-8D26-ACEE1B814707}" destId="{077B57AC-CDEB-49C0-A079-A43C98619207}" srcOrd="1" destOrd="0" presId="urn:microsoft.com/office/officeart/2005/8/layout/lProcess2"/>
    <dgm:cxn modelId="{B85CC68C-7E8A-4AF7-A440-74209B4355A0}" type="presParOf" srcId="{903DDB36-0B2E-4425-85C7-09313A2D9192}" destId="{CDE903E0-05D8-46E0-956F-5A97F88D508C}" srcOrd="0" destOrd="0" presId="urn:microsoft.com/office/officeart/2005/8/layout/lProcess2"/>
    <dgm:cxn modelId="{E6D8F029-C51E-4538-927A-1A8312C97481}" type="presParOf" srcId="{CDE903E0-05D8-46E0-956F-5A97F88D508C}" destId="{88CEA778-76E4-463F-A7E9-0600142D721D}" srcOrd="0" destOrd="0" presId="urn:microsoft.com/office/officeart/2005/8/layout/lProcess2"/>
    <dgm:cxn modelId="{7E1D5AC3-B3A5-4A9F-B814-22B74369D6DA}" type="presParOf" srcId="{CDE903E0-05D8-46E0-956F-5A97F88D508C}" destId="{3EF6CCDD-DCA8-4A4C-9E6B-4799892C7D27}" srcOrd="1" destOrd="0" presId="urn:microsoft.com/office/officeart/2005/8/layout/lProcess2"/>
    <dgm:cxn modelId="{C273725E-1ADD-4D6B-98EC-BF1D7D7745BE}" type="presParOf" srcId="{CDE903E0-05D8-46E0-956F-5A97F88D508C}" destId="{7EA41510-2840-46F5-9E48-E31AE0C6BD80}" srcOrd="2" destOrd="0" presId="urn:microsoft.com/office/officeart/2005/8/layout/lProcess2"/>
    <dgm:cxn modelId="{AC80E87A-0713-47F7-B659-477191E070DD}" type="presParOf" srcId="{7EA41510-2840-46F5-9E48-E31AE0C6BD80}" destId="{5C771C4B-670C-4E8E-9FAE-6AE63E51EB81}" srcOrd="0" destOrd="0" presId="urn:microsoft.com/office/officeart/2005/8/layout/lProcess2"/>
    <dgm:cxn modelId="{1961DC33-2E54-4A3F-B2F7-2F7291F125B3}" type="presParOf" srcId="{5C771C4B-670C-4E8E-9FAE-6AE63E51EB81}" destId="{CC904891-66D9-45CC-98F7-8AC0B9120747}" srcOrd="0" destOrd="0" presId="urn:microsoft.com/office/officeart/2005/8/layout/lProcess2"/>
    <dgm:cxn modelId="{DED7B21B-8C8E-4F25-A4BA-5AD300C005A5}" type="presParOf" srcId="{5C771C4B-670C-4E8E-9FAE-6AE63E51EB81}" destId="{ECC08D22-7AA9-4361-8052-C6AAF41ACF32}" srcOrd="1" destOrd="0" presId="urn:microsoft.com/office/officeart/2005/8/layout/lProcess2"/>
    <dgm:cxn modelId="{6DA242B2-1A77-4BD9-9DE8-5097E9FEFC33}" type="presParOf" srcId="{5C771C4B-670C-4E8E-9FAE-6AE63E51EB81}" destId="{41B09D9B-736D-448B-9D71-DAB5798E5351}" srcOrd="2" destOrd="0" presId="urn:microsoft.com/office/officeart/2005/8/layout/lProcess2"/>
    <dgm:cxn modelId="{28F97693-AF8E-4E31-9699-32447B3676AB}" type="presParOf" srcId="{5C771C4B-670C-4E8E-9FAE-6AE63E51EB81}" destId="{1915E022-772D-444A-946D-3E15E6AE548B}" srcOrd="3" destOrd="0" presId="urn:microsoft.com/office/officeart/2005/8/layout/lProcess2"/>
    <dgm:cxn modelId="{67A3790E-5A16-4E2C-97D8-2ABF1F720888}" type="presParOf" srcId="{5C771C4B-670C-4E8E-9FAE-6AE63E51EB81}" destId="{E5266611-FAC4-4892-82C6-262DF9DE0E65}" srcOrd="4" destOrd="0" presId="urn:microsoft.com/office/officeart/2005/8/layout/lProcess2"/>
    <dgm:cxn modelId="{42BF6C1C-3251-4445-8058-6D12766058FA}" type="presParOf" srcId="{903DDB36-0B2E-4425-85C7-09313A2D9192}" destId="{F2ECE939-9D59-4A4D-8E90-312C2758D616}" srcOrd="1" destOrd="0" presId="urn:microsoft.com/office/officeart/2005/8/layout/lProcess2"/>
    <dgm:cxn modelId="{5971B5E4-9622-4367-B4A5-54E5BA1A3361}" type="presParOf" srcId="{903DDB36-0B2E-4425-85C7-09313A2D9192}" destId="{BBDDB768-E6DB-4FB2-96F4-8AA5174D464D}" srcOrd="2" destOrd="0" presId="urn:microsoft.com/office/officeart/2005/8/layout/lProcess2"/>
    <dgm:cxn modelId="{C48D8047-4C52-4E47-AFD2-3ED70128D3C1}" type="presParOf" srcId="{BBDDB768-E6DB-4FB2-96F4-8AA5174D464D}" destId="{524CB513-32E8-4973-93ED-4FD49668E933}" srcOrd="0" destOrd="0" presId="urn:microsoft.com/office/officeart/2005/8/layout/lProcess2"/>
    <dgm:cxn modelId="{32213E38-AA32-40B8-93ED-CDB9C7F8A63C}" type="presParOf" srcId="{BBDDB768-E6DB-4FB2-96F4-8AA5174D464D}" destId="{077B57AC-CDEB-49C0-A079-A43C98619207}" srcOrd="1" destOrd="0" presId="urn:microsoft.com/office/officeart/2005/8/layout/lProcess2"/>
    <dgm:cxn modelId="{BF65CFB3-4653-426D-9F5F-BD644B28BAB2}" type="presParOf" srcId="{BBDDB768-E6DB-4FB2-96F4-8AA5174D464D}" destId="{05C22FE0-F7F7-472D-9FB0-461DD2B81D53}" srcOrd="2" destOrd="0" presId="urn:microsoft.com/office/officeart/2005/8/layout/lProcess2"/>
    <dgm:cxn modelId="{DAB2BD94-BF72-4DB7-B109-2A48EFED5A65}" type="presParOf" srcId="{05C22FE0-F7F7-472D-9FB0-461DD2B81D53}" destId="{ACC10950-E8B1-4F9D-912F-C90289987BF7}" srcOrd="0" destOrd="0" presId="urn:microsoft.com/office/officeart/2005/8/layout/lProcess2"/>
    <dgm:cxn modelId="{E1F1808A-1408-48E6-A75F-AE23A5C77CFF}" type="presParOf" srcId="{ACC10950-E8B1-4F9D-912F-C90289987BF7}" destId="{CFE2975A-DE64-4D0D-86B1-DDB2C0FBE810}" srcOrd="0" destOrd="0" presId="urn:microsoft.com/office/officeart/2005/8/layout/lProcess2"/>
    <dgm:cxn modelId="{B53E113C-59DE-4C07-948F-ABAFD7A5C154}" type="presParOf" srcId="{ACC10950-E8B1-4F9D-912F-C90289987BF7}" destId="{9EE9C166-AD5D-4191-B6DC-F4041C098D73}" srcOrd="1" destOrd="0" presId="urn:microsoft.com/office/officeart/2005/8/layout/lProcess2"/>
    <dgm:cxn modelId="{C873110E-849E-4413-8112-86C9212BE0CC}" type="presParOf" srcId="{ACC10950-E8B1-4F9D-912F-C90289987BF7}" destId="{C1AFDDC0-3595-4C5E-8475-C96FC1E897C2}" srcOrd="2" destOrd="0" presId="urn:microsoft.com/office/officeart/2005/8/layout/lProcess2"/>
    <dgm:cxn modelId="{FF3F6E70-1308-4460-A00A-147359B27209}" type="presParOf" srcId="{ACC10950-E8B1-4F9D-912F-C90289987BF7}" destId="{AAE382DE-5656-47F5-86D7-E3C682B26714}" srcOrd="3" destOrd="0" presId="urn:microsoft.com/office/officeart/2005/8/layout/lProcess2"/>
    <dgm:cxn modelId="{69DD7403-BEBE-4548-9B65-8D15F28790BB}" type="presParOf" srcId="{ACC10950-E8B1-4F9D-912F-C90289987BF7}" destId="{6A148781-026B-4934-B06D-34B2EF6EE70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EA778-76E4-463F-A7E9-0600142D721D}">
      <dsp:nvSpPr>
        <dsp:cNvPr id="0" name=""/>
        <dsp:cNvSpPr/>
      </dsp:nvSpPr>
      <dsp:spPr>
        <a:xfrm>
          <a:off x="3892" y="0"/>
          <a:ext cx="3744134" cy="39714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Responsabilidad Social</a:t>
          </a:r>
          <a:endParaRPr lang="es-ES" sz="2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92" y="0"/>
        <a:ext cx="3744134" cy="1191435"/>
      </dsp:txXfrm>
    </dsp:sp>
    <dsp:sp modelId="{CC904891-66D9-45CC-98F7-8AC0B9120747}">
      <dsp:nvSpPr>
        <dsp:cNvPr id="0" name=""/>
        <dsp:cNvSpPr/>
      </dsp:nvSpPr>
      <dsp:spPr>
        <a:xfrm>
          <a:off x="378305" y="1191774"/>
          <a:ext cx="2995307" cy="780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ODS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Acuerdos de Paris</a:t>
          </a:r>
          <a:endParaRPr lang="es-E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1157" y="1214626"/>
        <a:ext cx="2949603" cy="734527"/>
      </dsp:txXfrm>
    </dsp:sp>
    <dsp:sp modelId="{41B09D9B-736D-448B-9D71-DAB5798E5351}">
      <dsp:nvSpPr>
        <dsp:cNvPr id="0" name=""/>
        <dsp:cNvSpPr/>
      </dsp:nvSpPr>
      <dsp:spPr>
        <a:xfrm>
          <a:off x="378305" y="2092041"/>
          <a:ext cx="2995307" cy="780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Lucha contra el cambio climático</a:t>
          </a:r>
          <a:endParaRPr lang="es-E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1157" y="2114893"/>
        <a:ext cx="2949603" cy="734527"/>
      </dsp:txXfrm>
    </dsp:sp>
    <dsp:sp modelId="{E5266611-FAC4-4892-82C6-262DF9DE0E65}">
      <dsp:nvSpPr>
        <dsp:cNvPr id="0" name=""/>
        <dsp:cNvSpPr/>
      </dsp:nvSpPr>
      <dsp:spPr>
        <a:xfrm>
          <a:off x="378305" y="2992308"/>
          <a:ext cx="2995307" cy="780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Reducción y compensación huella de carbono</a:t>
          </a:r>
          <a:endParaRPr lang="es-E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1157" y="3015160"/>
        <a:ext cx="2949603" cy="734527"/>
      </dsp:txXfrm>
    </dsp:sp>
    <dsp:sp modelId="{524CB513-32E8-4973-93ED-4FD49668E933}">
      <dsp:nvSpPr>
        <dsp:cNvPr id="0" name=""/>
        <dsp:cNvSpPr/>
      </dsp:nvSpPr>
      <dsp:spPr>
        <a:xfrm>
          <a:off x="4032729" y="0"/>
          <a:ext cx="3744134" cy="39714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Misión CRE</a:t>
          </a:r>
          <a:endParaRPr lang="es-ES" sz="2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32729" y="0"/>
        <a:ext cx="3744134" cy="1191435"/>
      </dsp:txXfrm>
    </dsp:sp>
    <dsp:sp modelId="{CFE2975A-DE64-4D0D-86B1-DDB2C0FBE810}">
      <dsp:nvSpPr>
        <dsp:cNvPr id="0" name=""/>
        <dsp:cNvSpPr/>
      </dsp:nvSpPr>
      <dsp:spPr>
        <a:xfrm>
          <a:off x="4403250" y="1191774"/>
          <a:ext cx="2995307" cy="780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Principios, Resoluciones AG Plan de Acción</a:t>
          </a:r>
          <a:endParaRPr lang="es-E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26102" y="1214626"/>
        <a:ext cx="2949603" cy="734527"/>
      </dsp:txXfrm>
    </dsp:sp>
    <dsp:sp modelId="{C1AFDDC0-3595-4C5E-8475-C96FC1E897C2}">
      <dsp:nvSpPr>
        <dsp:cNvPr id="0" name=""/>
        <dsp:cNvSpPr/>
      </dsp:nvSpPr>
      <dsp:spPr>
        <a:xfrm>
          <a:off x="4403250" y="2092041"/>
          <a:ext cx="2995307" cy="780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Estar cada vez más cerca de las personas vulnerables en los ámbitos nacional e internacional</a:t>
          </a:r>
          <a:endParaRPr lang="es-E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26102" y="2114893"/>
        <a:ext cx="2949603" cy="734527"/>
      </dsp:txXfrm>
    </dsp:sp>
    <dsp:sp modelId="{6A148781-026B-4934-B06D-34B2EF6EE702}">
      <dsp:nvSpPr>
        <dsp:cNvPr id="0" name=""/>
        <dsp:cNvSpPr/>
      </dsp:nvSpPr>
      <dsp:spPr>
        <a:xfrm>
          <a:off x="4403250" y="2992308"/>
          <a:ext cx="2995307" cy="780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Lucha contra la pobreza energética</a:t>
          </a:r>
          <a:endParaRPr lang="es-E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26102" y="3015160"/>
        <a:ext cx="2949603" cy="734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C6C98-AA70-4BFF-B17F-A0B2F20EE75B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752AE-56CB-4019-B0AC-8F286B6B2F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603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47366" cy="6858000"/>
          </a:xfrm>
          <a:prstGeom prst="rect">
            <a:avLst/>
          </a:prstGeom>
        </p:spPr>
      </p:pic>
      <p:sp>
        <p:nvSpPr>
          <p:cNvPr id="3" name="2 Rectángulo"/>
          <p:cNvSpPr/>
          <p:nvPr userDrawn="1"/>
        </p:nvSpPr>
        <p:spPr>
          <a:xfrm>
            <a:off x="1" y="5757858"/>
            <a:ext cx="9247365" cy="110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 userDrawn="1"/>
        </p:nvGrpSpPr>
        <p:grpSpPr>
          <a:xfrm>
            <a:off x="7839353" y="5834447"/>
            <a:ext cx="2037444" cy="946965"/>
            <a:chOff x="5946736" y="5868433"/>
            <a:chExt cx="2037444" cy="946965"/>
          </a:xfrm>
        </p:grpSpPr>
        <p:pic>
          <p:nvPicPr>
            <p:cNvPr id="12" name="11 Imagen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379" t="10330" r="-2278379"/>
            <a:stretch/>
          </p:blipFill>
          <p:spPr>
            <a:xfrm>
              <a:off x="7069780" y="5919455"/>
              <a:ext cx="914400" cy="711826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 userDrawn="1"/>
          </p:nvSpPr>
          <p:spPr>
            <a:xfrm>
              <a:off x="5946736" y="6615343"/>
              <a:ext cx="89159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700" b="1" dirty="0" smtClean="0">
                  <a:solidFill>
                    <a:srgbClr val="C00000"/>
                  </a:solidFill>
                </a:rPr>
                <a:t>www.aeespain.org</a:t>
              </a:r>
              <a:endParaRPr lang="es-ES_tradnl" sz="700" b="1" dirty="0">
                <a:solidFill>
                  <a:srgbClr val="C00000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901" y="5868433"/>
              <a:ext cx="803945" cy="803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252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02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67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23 Conector recto"/>
          <p:cNvCxnSpPr/>
          <p:nvPr userDrawn="1"/>
        </p:nvCxnSpPr>
        <p:spPr>
          <a:xfrm>
            <a:off x="7197754" y="6152890"/>
            <a:ext cx="1946246" cy="0"/>
          </a:xfrm>
          <a:prstGeom prst="line">
            <a:avLst/>
          </a:prstGeom>
          <a:ln w="984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 userDrawn="1"/>
        </p:nvCxnSpPr>
        <p:spPr>
          <a:xfrm>
            <a:off x="-28663" y="6152890"/>
            <a:ext cx="7197754" cy="0"/>
          </a:xfrm>
          <a:prstGeom prst="line">
            <a:avLst/>
          </a:prstGeom>
          <a:ln w="984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 userDrawn="1"/>
        </p:nvSpPr>
        <p:spPr>
          <a:xfrm>
            <a:off x="0" y="6222315"/>
            <a:ext cx="7197754" cy="635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1200" dirty="0" smtClean="0">
                <a:solidFill>
                  <a:srgbClr val="17474D"/>
                </a:solidFill>
                <a:effectLst/>
                <a:latin typeface="+mn-lt"/>
                <a:ea typeface="+mn-ea"/>
                <a:cs typeface="+mn-cs"/>
              </a:rPr>
              <a:t>     II Congreso Internacional Ingeniería Energética</a:t>
            </a:r>
            <a:endParaRPr lang="es-ES" sz="2400" b="1" kern="1200" dirty="0">
              <a:solidFill>
                <a:srgbClr val="17474D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 userDrawn="1">
            <p:ph idx="1"/>
          </p:nvPr>
        </p:nvSpPr>
        <p:spPr>
          <a:xfrm>
            <a:off x="457200" y="1274593"/>
            <a:ext cx="8229600" cy="4525963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8" name="Picture 2" descr="Logo del Congreso iENER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37"/>
          <a:stretch/>
        </p:blipFill>
        <p:spPr bwMode="auto">
          <a:xfrm>
            <a:off x="3111500" y="155575"/>
            <a:ext cx="2994025" cy="5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01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2050" name="Picture 2" descr="Logo del Congreso iENER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37"/>
          <a:stretch/>
        </p:blipFill>
        <p:spPr bwMode="auto">
          <a:xfrm>
            <a:off x="3111500" y="155575"/>
            <a:ext cx="2994025" cy="5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03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7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35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06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83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4BF7-4FB4-0943-9410-02330A92C599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63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4BF7-4FB4-0943-9410-02330A92C599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6DCA-0E1F-D747-936E-153130C8B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36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35395" y="3934047"/>
            <a:ext cx="6815470" cy="15941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ES" sz="2800" b="1" dirty="0" smtClean="0">
                <a:solidFill>
                  <a:srgbClr val="17474D"/>
                </a:solidFill>
                <a:latin typeface="Trebuchet MS" charset="0"/>
              </a:rPr>
              <a:t>Lucha </a:t>
            </a:r>
            <a:r>
              <a:rPr lang="es-ES" sz="2800" b="1" dirty="0">
                <a:solidFill>
                  <a:srgbClr val="17474D"/>
                </a:solidFill>
                <a:latin typeface="Trebuchet MS" charset="0"/>
              </a:rPr>
              <a:t>contra la pobreza energética: Comprometidos con las personas y el medio ambiente</a:t>
            </a:r>
            <a:endParaRPr lang="es-ES_tradnl" sz="2800" b="1" dirty="0">
              <a:solidFill>
                <a:srgbClr val="17474D"/>
              </a:solidFill>
              <a:latin typeface="Trebuchet MS" charset="0"/>
            </a:endParaRPr>
          </a:p>
          <a:p>
            <a:pPr algn="ctr">
              <a:lnSpc>
                <a:spcPct val="90000"/>
              </a:lnSpc>
            </a:pP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Pablo Navajo Gomez</a:t>
            </a:r>
            <a:endParaRPr lang="es-ES" sz="2000" b="1" dirty="0">
              <a:solidFill>
                <a:schemeClr val="bg2">
                  <a:lumMod val="50000"/>
                </a:schemeClr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8725" y="6029325"/>
            <a:ext cx="23780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/>
              <a:t>Logo de la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/>
              <a:t>empresa/entidad</a:t>
            </a:r>
          </a:p>
        </p:txBody>
      </p:sp>
      <p:pic>
        <p:nvPicPr>
          <p:cNvPr id="1026" name="Picture 2" descr="Logo del Congreso iE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55" y="739512"/>
            <a:ext cx="5397453" cy="251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8" y="6066092"/>
            <a:ext cx="2493264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4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Pobreza Energética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: Indicadores - Evolución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7" y="2178798"/>
            <a:ext cx="738094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4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Pobreza Energética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: Indicadores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77011" y="1916832"/>
            <a:ext cx="49622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</a:rPr>
              <a:t>6,8 </a:t>
            </a:r>
            <a:r>
              <a:rPr lang="es-ES" sz="1600" b="1" dirty="0">
                <a:solidFill>
                  <a:srgbClr val="C00000"/>
                </a:solidFill>
              </a:rPr>
              <a:t>millones </a:t>
            </a:r>
            <a:r>
              <a:rPr lang="es-ES" sz="1600" b="1" dirty="0" smtClean="0"/>
              <a:t>(</a:t>
            </a:r>
            <a:r>
              <a:rPr lang="es-ES" sz="1600" b="1" dirty="0" smtClean="0"/>
              <a:t>15% </a:t>
            </a:r>
            <a:r>
              <a:rPr lang="es-ES" sz="1600" b="1" dirty="0" smtClean="0"/>
              <a:t>de la población), </a:t>
            </a:r>
            <a:r>
              <a:rPr lang="es-ES" sz="1600" b="1" dirty="0"/>
              <a:t>estarían sufriendo condiciones asociadas a la </a:t>
            </a:r>
            <a:r>
              <a:rPr lang="es-ES" sz="1600" b="1" dirty="0">
                <a:solidFill>
                  <a:srgbClr val="C00000"/>
                </a:solidFill>
              </a:rPr>
              <a:t>pobreza energética</a:t>
            </a:r>
            <a:r>
              <a:rPr lang="es-ES" sz="1600" b="1" dirty="0"/>
              <a:t>, </a:t>
            </a:r>
            <a:r>
              <a:rPr lang="es-ES" sz="1600" b="1" dirty="0" smtClean="0"/>
              <a:t>temperaturas </a:t>
            </a:r>
            <a:r>
              <a:rPr lang="es-ES" sz="1600" b="1" dirty="0"/>
              <a:t>inadecuadas en la vivienda o retraso en el pago de recibos, o </a:t>
            </a:r>
            <a:r>
              <a:rPr lang="es-ES" sz="1600" b="1" dirty="0" smtClean="0"/>
              <a:t>ambos</a:t>
            </a:r>
            <a:r>
              <a:rPr lang="es-ES" sz="1600" b="1" dirty="0" smtClean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</a:rPr>
              <a:t>2,8 millones </a:t>
            </a:r>
            <a:r>
              <a:rPr lang="es-ES" sz="1600" b="1" dirty="0" smtClean="0"/>
              <a:t>(6</a:t>
            </a:r>
            <a:r>
              <a:rPr lang="es-ES" sz="1600" b="1" dirty="0"/>
              <a:t>% de la </a:t>
            </a:r>
            <a:r>
              <a:rPr lang="es-ES" sz="1600" b="1" dirty="0" smtClean="0"/>
              <a:t>población)declararon </a:t>
            </a:r>
            <a:r>
              <a:rPr lang="es-ES" sz="1600" b="1" dirty="0"/>
              <a:t>tener dos o más </a:t>
            </a:r>
            <a:r>
              <a:rPr lang="es-ES" sz="1600" b="1" dirty="0">
                <a:solidFill>
                  <a:srgbClr val="C00000"/>
                </a:solidFill>
              </a:rPr>
              <a:t>retrasos en el pago </a:t>
            </a:r>
            <a:r>
              <a:rPr lang="es-ES" sz="1600" b="1" dirty="0"/>
              <a:t>de recibos en los últimos 12 </a:t>
            </a:r>
            <a:r>
              <a:rPr lang="es-ES" sz="1600" b="1" dirty="0" smtClean="0"/>
              <a:t>meses.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</a:rPr>
              <a:t>13,3 millones </a:t>
            </a:r>
            <a:r>
              <a:rPr lang="es-ES" sz="1600" b="1" dirty="0" smtClean="0"/>
              <a:t>(29% de la población) </a:t>
            </a:r>
            <a:r>
              <a:rPr lang="es-ES" sz="1600" b="1" dirty="0"/>
              <a:t>estarían en dificultades, bien por gastos </a:t>
            </a:r>
            <a:r>
              <a:rPr lang="es-ES" sz="1600" b="1" dirty="0">
                <a:solidFill>
                  <a:srgbClr val="C00000"/>
                </a:solidFill>
              </a:rPr>
              <a:t>desproporcionados</a:t>
            </a:r>
            <a:r>
              <a:rPr lang="es-ES" sz="1600" b="1" dirty="0"/>
              <a:t> en relación a sus ingresos, bien por </a:t>
            </a:r>
            <a:r>
              <a:rPr lang="es-ES" sz="1600" b="1" dirty="0">
                <a:solidFill>
                  <a:srgbClr val="C00000"/>
                </a:solidFill>
              </a:rPr>
              <a:t>escaso</a:t>
            </a:r>
            <a:r>
              <a:rPr lang="es-ES" sz="1600" b="1" dirty="0"/>
              <a:t> gastos</a:t>
            </a:r>
            <a:endParaRPr lang="es-ES" sz="1600" b="1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</a:rPr>
              <a:t>900 </a:t>
            </a:r>
            <a:r>
              <a:rPr lang="es-ES" sz="1600" b="1" dirty="0" smtClean="0">
                <a:solidFill>
                  <a:srgbClr val="C00000"/>
                </a:solidFill>
              </a:rPr>
              <a:t>mil </a:t>
            </a:r>
            <a:r>
              <a:rPr lang="es-ES" sz="1600" b="1" dirty="0" smtClean="0"/>
              <a:t>(</a:t>
            </a:r>
            <a:r>
              <a:rPr lang="es-ES" sz="1600" b="1" dirty="0"/>
              <a:t>el 2% de la población) </a:t>
            </a:r>
            <a:r>
              <a:rPr lang="es-ES" sz="1600" b="1" dirty="0" smtClean="0"/>
              <a:t>por </a:t>
            </a:r>
            <a:r>
              <a:rPr lang="es-ES" sz="1600" b="1" dirty="0"/>
              <a:t>dificultades económicas dejaron de disponer de </a:t>
            </a:r>
            <a:r>
              <a:rPr lang="es-ES" sz="1600" b="1" dirty="0" smtClean="0"/>
              <a:t>sus </a:t>
            </a:r>
            <a:r>
              <a:rPr lang="es-ES" sz="1600" b="1" dirty="0" smtClean="0">
                <a:solidFill>
                  <a:srgbClr val="C00000"/>
                </a:solidFill>
              </a:rPr>
              <a:t>fuentes </a:t>
            </a:r>
            <a:r>
              <a:rPr lang="es-ES" sz="1600" b="1" dirty="0">
                <a:solidFill>
                  <a:srgbClr val="C00000"/>
                </a:solidFill>
              </a:rPr>
              <a:t>habituales de energía doméstica</a:t>
            </a:r>
            <a:r>
              <a:rPr lang="es-ES" sz="1600" b="1" dirty="0"/>
              <a:t>, </a:t>
            </a:r>
            <a:endParaRPr lang="es-ES" sz="1600" b="1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</a:rPr>
              <a:t>855.344</a:t>
            </a:r>
            <a:r>
              <a:rPr lang="es-ES" sz="1600" b="1" dirty="0" smtClean="0">
                <a:solidFill>
                  <a:srgbClr val="C00000"/>
                </a:solidFill>
              </a:rPr>
              <a:t>, son atenidas por Cruz Roja</a:t>
            </a:r>
            <a:endParaRPr lang="es-ES" sz="1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Resultado de imagen de POBREZA ENERGE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4" y="1916832"/>
            <a:ext cx="3744416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de POBREZA ENERGE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5" y="4077072"/>
            <a:ext cx="3744416" cy="19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467544" y="1470255"/>
            <a:ext cx="78488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/>
              <a:t>«</a:t>
            </a:r>
            <a:r>
              <a:rPr lang="es-ES" sz="1600" b="1" i="1" dirty="0"/>
              <a:t>La pobreza energética se convierte generalmente en un círculo vicioso. La pobreza fuerza a las personas a vivir </a:t>
            </a:r>
            <a:r>
              <a:rPr lang="es-ES" sz="1600" b="1" i="1" dirty="0">
                <a:solidFill>
                  <a:srgbClr val="C00000"/>
                </a:solidFill>
              </a:rPr>
              <a:t>en viviendas baratas y de mala calidad que son difíciles de calentar, lo que incrementa las facturas</a:t>
            </a:r>
            <a:r>
              <a:rPr lang="es-ES" sz="1600" b="1" i="1" dirty="0" smtClean="0"/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i="1" dirty="0" smtClean="0"/>
              <a:t>Las </a:t>
            </a:r>
            <a:r>
              <a:rPr lang="es-ES" sz="1600" b="1" i="1" dirty="0"/>
              <a:t>circunstancias personales y del hogar de las personas que sufren pobreza pueden ocasionar que precisen caldear su vivienda por períodos de tiempo más </a:t>
            </a:r>
            <a:r>
              <a:rPr lang="es-ES" sz="1600" b="1" i="1" dirty="0">
                <a:solidFill>
                  <a:srgbClr val="C00000"/>
                </a:solidFill>
              </a:rPr>
              <a:t>largos y con mayor intensidad </a:t>
            </a:r>
            <a:r>
              <a:rPr lang="es-ES" sz="1600" b="1" i="1" dirty="0"/>
              <a:t>(desempleo, o empleo precario, enfermedades crónicas o discapacidad, presencia de menores de edad</a:t>
            </a:r>
            <a:r>
              <a:rPr lang="es-ES" sz="1600" b="1" i="1" dirty="0" smtClean="0"/>
              <a:t>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i="1" dirty="0" smtClean="0"/>
              <a:t>El </a:t>
            </a:r>
            <a:r>
              <a:rPr lang="es-ES" sz="1600" b="1" i="1" dirty="0">
                <a:solidFill>
                  <a:srgbClr val="C00000"/>
                </a:solidFill>
              </a:rPr>
              <a:t>incremento de los precios y la disminución de los ingresos </a:t>
            </a:r>
            <a:r>
              <a:rPr lang="es-ES" sz="1600" b="1" i="1" dirty="0"/>
              <a:t>coloca a los hogares ante cada vez más inaceptables elecciones entre la energía y otras necesidades clave como la alimentación o el equipamiento escolar y les fuerzan a endeudarse</a:t>
            </a:r>
            <a:r>
              <a:rPr lang="es-ES" sz="1600" b="1" i="1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i="1" dirty="0" smtClean="0"/>
              <a:t>La </a:t>
            </a:r>
            <a:r>
              <a:rPr lang="es-ES" sz="1600" b="1" i="1" dirty="0">
                <a:solidFill>
                  <a:srgbClr val="C00000"/>
                </a:solidFill>
              </a:rPr>
              <a:t>salud física y mental se ven severamente </a:t>
            </a:r>
            <a:r>
              <a:rPr lang="es-ES" sz="1600" b="1" i="1" dirty="0"/>
              <a:t>afectadas con impactos en el bienestar, pero también en la capacidad para trabajar, relacionarse y participar. Esto tiene, a la vez, importantes impactos negativos en el crecimiento y la economía</a:t>
            </a:r>
            <a:r>
              <a:rPr lang="es-ES" sz="1600" b="1" dirty="0"/>
              <a:t>» (JONES , 2016, </a:t>
            </a:r>
            <a:r>
              <a:rPr lang="es-ES" sz="1600" b="1" dirty="0" smtClean="0"/>
              <a:t>p.28)</a:t>
            </a:r>
            <a:endParaRPr lang="es-ES" sz="1600" b="1" dirty="0"/>
          </a:p>
        </p:txBody>
      </p:sp>
      <p:sp>
        <p:nvSpPr>
          <p:cNvPr id="10" name="Rectángulo 9"/>
          <p:cNvSpPr/>
          <p:nvPr/>
        </p:nvSpPr>
        <p:spPr>
          <a:xfrm>
            <a:off x="143000" y="5404260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JONES, S. (2016). Social causes and </a:t>
            </a:r>
            <a:r>
              <a:rPr lang="es-ES" sz="1200" dirty="0" err="1"/>
              <a:t>consequences</a:t>
            </a:r>
            <a:r>
              <a:rPr lang="es-ES" sz="1200" dirty="0"/>
              <a:t> of </a:t>
            </a:r>
            <a:r>
              <a:rPr lang="es-ES" sz="1200" dirty="0" err="1"/>
              <a:t>energy</a:t>
            </a:r>
            <a:r>
              <a:rPr lang="es-ES" sz="1200" dirty="0"/>
              <a:t> </a:t>
            </a:r>
            <a:r>
              <a:rPr lang="es-ES" sz="1200" dirty="0" err="1"/>
              <a:t>poverty</a:t>
            </a:r>
            <a:r>
              <a:rPr lang="es-ES" sz="1200" dirty="0"/>
              <a:t>. En </a:t>
            </a:r>
            <a:r>
              <a:rPr lang="es-ES" sz="1200" dirty="0" err="1"/>
              <a:t>Csiba</a:t>
            </a:r>
            <a:r>
              <a:rPr lang="es-ES" sz="1200" dirty="0"/>
              <a:t>, K. (ed.), </a:t>
            </a:r>
            <a:r>
              <a:rPr lang="es-ES" sz="1200" dirty="0" err="1"/>
              <a:t>Energy</a:t>
            </a:r>
            <a:r>
              <a:rPr lang="es-ES" sz="1200" dirty="0"/>
              <a:t> </a:t>
            </a:r>
            <a:r>
              <a:rPr lang="es-ES" sz="1200" dirty="0" err="1"/>
              <a:t>poverty</a:t>
            </a:r>
            <a:r>
              <a:rPr lang="es-ES" sz="1200" dirty="0"/>
              <a:t> </a:t>
            </a:r>
            <a:r>
              <a:rPr lang="es-ES" sz="1200" dirty="0" err="1"/>
              <a:t>handbook</a:t>
            </a:r>
            <a:r>
              <a:rPr lang="es-ES" sz="1200" dirty="0"/>
              <a:t> (21-37). </a:t>
            </a:r>
            <a:r>
              <a:rPr lang="es-ES" sz="1200" dirty="0" err="1"/>
              <a:t>Brussels</a:t>
            </a:r>
            <a:r>
              <a:rPr lang="es-ES" sz="1200" dirty="0"/>
              <a:t>: </a:t>
            </a:r>
            <a:r>
              <a:rPr lang="es-ES" sz="1200" dirty="0" err="1"/>
              <a:t>Katalin</a:t>
            </a:r>
            <a:r>
              <a:rPr lang="es-ES" sz="1200" dirty="0"/>
              <a:t> </a:t>
            </a:r>
            <a:r>
              <a:rPr lang="es-ES" sz="1200" dirty="0" err="1"/>
              <a:t>Csiba</a:t>
            </a:r>
            <a:r>
              <a:rPr lang="es-ES" sz="1200" dirty="0"/>
              <a:t>. Obtenido de http://meszerics.eu/</a:t>
            </a:r>
            <a:r>
              <a:rPr lang="es-ES" sz="1200" dirty="0" err="1"/>
              <a:t>pdf</a:t>
            </a:r>
            <a:r>
              <a:rPr lang="es-ES" sz="1200" dirty="0"/>
              <a:t>/energypovertyhandbook-online.pdf(última consulta 07/06/17).</a:t>
            </a:r>
          </a:p>
        </p:txBody>
      </p:sp>
    </p:spTree>
    <p:extLst>
      <p:ext uri="{BB962C8B-B14F-4D97-AF65-F5344CB8AC3E}">
        <p14:creationId xmlns:p14="http://schemas.microsoft.com/office/powerpoint/2010/main" val="213848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992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" sz="2400" b="1" dirty="0">
                <a:solidFill>
                  <a:srgbClr val="17474D"/>
                </a:solidFill>
                <a:latin typeface="Trebuchet MS" charset="0"/>
              </a:rPr>
              <a:t>Índice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915814" y="166053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66874" y="1744670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La pobreza </a:t>
            </a:r>
            <a:r>
              <a:rPr lang="es-ES" dirty="0" smtClean="0">
                <a:solidFill>
                  <a:schemeClr val="bg1"/>
                </a:solidFill>
              </a:rPr>
              <a:t>energética: Definición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915814" y="2368557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2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566874" y="2451899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-108" charset="0"/>
                <a:ea typeface="+mn-ea"/>
                <a:cs typeface="+mn-cs"/>
              </a:rPr>
              <a:t>  </a:t>
            </a:r>
            <a:r>
              <a:rPr lang="es-ES" sz="1600" b="1" dirty="0" smtClean="0">
                <a:solidFill>
                  <a:schemeClr val="bg1"/>
                </a:solidFill>
                <a:latin typeface="Century Gothic" pitchFamily="-108" charset="0"/>
                <a:ea typeface="+mn-ea"/>
                <a:cs typeface="+mn-cs"/>
              </a:rPr>
              <a:t>La pobreza </a:t>
            </a:r>
            <a:r>
              <a:rPr lang="es-ES" sz="1600" b="1" dirty="0" smtClean="0">
                <a:solidFill>
                  <a:schemeClr val="bg1"/>
                </a:solidFill>
                <a:latin typeface="Century Gothic" pitchFamily="-108" charset="0"/>
              </a:rPr>
              <a:t>energética: Medición</a:t>
            </a:r>
            <a:endParaRPr lang="es-ES" sz="1600" b="1" dirty="0">
              <a:solidFill>
                <a:schemeClr val="bg1"/>
              </a:solidFill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915814" y="3093212"/>
            <a:ext cx="414088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3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566874" y="3177350"/>
            <a:ext cx="6418359" cy="366713"/>
          </a:xfrm>
          <a:prstGeom prst="round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</a:t>
            </a:r>
            <a:r>
              <a:rPr lang="es-ES" dirty="0" smtClean="0">
                <a:solidFill>
                  <a:schemeClr val="bg1"/>
                </a:solidFill>
              </a:rPr>
              <a:t>El acceso a la energía como derecho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915814" y="3818663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4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566874" y="3902801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 smtClean="0">
                <a:solidFill>
                  <a:srgbClr val="17474D"/>
                </a:solidFill>
              </a:rPr>
              <a:t>Efectos de la pobreza energética</a:t>
            </a:r>
            <a:endParaRPr lang="es-ES" dirty="0">
              <a:solidFill>
                <a:srgbClr val="17474D"/>
              </a:solidFill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915814" y="4544856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5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566874" y="4628994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>
                <a:solidFill>
                  <a:srgbClr val="17474D"/>
                </a:solidFill>
              </a:rPr>
              <a:t>La </a:t>
            </a:r>
            <a:r>
              <a:rPr lang="es-ES" dirty="0" smtClean="0">
                <a:solidFill>
                  <a:srgbClr val="17474D"/>
                </a:solidFill>
              </a:rPr>
              <a:t>intervención de Cruz Roja Española</a:t>
            </a:r>
            <a:endParaRPr lang="es-ES" dirty="0">
              <a:solidFill>
                <a:srgbClr val="17474D"/>
              </a:solidFill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915814" y="5271049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6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566874" y="5355187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 smtClean="0">
                <a:solidFill>
                  <a:srgbClr val="17474D"/>
                </a:solidFill>
              </a:rPr>
              <a:t>Comprometidos con las personas y el medio ambiente</a:t>
            </a:r>
            <a:endParaRPr lang="es-ES" dirty="0">
              <a:solidFill>
                <a:srgbClr val="174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4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Acceso a la energía como derecho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21741" y="2239479"/>
            <a:ext cx="4965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/>
              <a:t>Este </a:t>
            </a:r>
            <a:r>
              <a:rPr lang="es-ES" sz="1600" b="1" dirty="0"/>
              <a:t>planteamiento </a:t>
            </a:r>
            <a:r>
              <a:rPr lang="es-ES" sz="1600" b="1" dirty="0" smtClean="0"/>
              <a:t>implica </a:t>
            </a:r>
            <a:r>
              <a:rPr lang="es-ES" sz="1600" b="1" dirty="0" smtClean="0">
                <a:solidFill>
                  <a:srgbClr val="C00000"/>
                </a:solidFill>
              </a:rPr>
              <a:t>garantizar </a:t>
            </a:r>
            <a:r>
              <a:rPr lang="es-ES" sz="1600" b="1" dirty="0">
                <a:solidFill>
                  <a:srgbClr val="C00000"/>
                </a:solidFill>
              </a:rPr>
              <a:t>un nivel adecuado de servicios de la energía </a:t>
            </a:r>
            <a:r>
              <a:rPr lang="es-ES" sz="1600" b="1" dirty="0" smtClean="0"/>
              <a:t>doméstica</a:t>
            </a:r>
            <a:r>
              <a:rPr lang="es-ES" sz="1600" b="1" dirty="0"/>
              <a:t>, especialmente para </a:t>
            </a:r>
            <a:r>
              <a:rPr lang="es-ES" sz="1600" b="1" dirty="0" smtClean="0"/>
              <a:t>aquellos segmentos </a:t>
            </a:r>
            <a:r>
              <a:rPr lang="es-ES" sz="1600" b="1" dirty="0"/>
              <a:t>de población más desfavorecidos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00413" y="3770239"/>
            <a:ext cx="8064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</a:rPr>
              <a:t>Objetivo </a:t>
            </a:r>
            <a:r>
              <a:rPr lang="es-ES" sz="1600" b="1" dirty="0">
                <a:solidFill>
                  <a:srgbClr val="C00000"/>
                </a:solidFill>
              </a:rPr>
              <a:t>de Desarrollo Sostenible </a:t>
            </a:r>
            <a:r>
              <a:rPr lang="es-ES" sz="1600" b="1" dirty="0"/>
              <a:t>(</a:t>
            </a:r>
            <a:r>
              <a:rPr lang="es-ES" sz="1600" b="1" dirty="0" err="1"/>
              <a:t>ODS</a:t>
            </a:r>
            <a:r>
              <a:rPr lang="es-ES" sz="1600" b="1" dirty="0"/>
              <a:t>) número 7, según el cual la </a:t>
            </a:r>
            <a:r>
              <a:rPr lang="es-ES" sz="1600" b="1" dirty="0" smtClean="0"/>
              <a:t>comunidad internacional </a:t>
            </a:r>
            <a:r>
              <a:rPr lang="es-ES" sz="1600" b="1" dirty="0"/>
              <a:t>se compromete a la garantizar “</a:t>
            </a:r>
            <a:r>
              <a:rPr lang="es-ES" sz="1600" b="1" i="1" dirty="0">
                <a:solidFill>
                  <a:srgbClr val="C00000"/>
                </a:solidFill>
              </a:rPr>
              <a:t>el acceso a la energía asequible, fiable, sostenible </a:t>
            </a:r>
            <a:r>
              <a:rPr lang="es-ES" sz="1600" b="1" i="1" dirty="0" smtClean="0">
                <a:solidFill>
                  <a:srgbClr val="C00000"/>
                </a:solidFill>
              </a:rPr>
              <a:t>y moderna </a:t>
            </a:r>
            <a:r>
              <a:rPr lang="es-ES" sz="1600" b="1" i="1" dirty="0">
                <a:solidFill>
                  <a:srgbClr val="C00000"/>
                </a:solidFill>
              </a:rPr>
              <a:t>para todos</a:t>
            </a:r>
            <a:r>
              <a:rPr lang="es-ES" sz="1600" b="1" dirty="0" smtClean="0"/>
              <a:t>”.</a:t>
            </a:r>
          </a:p>
          <a:p>
            <a:endParaRPr lang="es-ES" sz="1600" b="1" dirty="0"/>
          </a:p>
          <a:p>
            <a:r>
              <a:rPr lang="es-ES" sz="1600" b="1" dirty="0" smtClean="0"/>
              <a:t>Este </a:t>
            </a:r>
            <a:r>
              <a:rPr lang="es-ES" sz="1600" b="1" dirty="0"/>
              <a:t>objetivo abarca tres metas a alcanzar en 2030</a:t>
            </a:r>
            <a:r>
              <a:rPr lang="es-ES" sz="1600" b="1" dirty="0" smtClean="0"/>
              <a:t>:</a:t>
            </a:r>
          </a:p>
          <a:p>
            <a:endParaRPr lang="es-ES" sz="16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asegurar </a:t>
            </a:r>
            <a:r>
              <a:rPr lang="es-ES" sz="1600" b="1" dirty="0"/>
              <a:t>el </a:t>
            </a:r>
            <a:r>
              <a:rPr lang="es-ES" sz="1600" b="1" dirty="0" smtClean="0"/>
              <a:t>acceso universal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duplicar </a:t>
            </a:r>
            <a:r>
              <a:rPr lang="es-ES" sz="1600" b="1" dirty="0"/>
              <a:t>la cuota de energía </a:t>
            </a:r>
            <a:r>
              <a:rPr lang="es-ES" sz="1600" b="1" dirty="0" smtClean="0"/>
              <a:t>renovable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duplicar </a:t>
            </a:r>
            <a:r>
              <a:rPr lang="es-ES" sz="1600" b="1" dirty="0"/>
              <a:t>la tasa de mejora de la </a:t>
            </a:r>
            <a:r>
              <a:rPr lang="es-ES" sz="1600" b="1" dirty="0" smtClean="0"/>
              <a:t>eficiencia energética</a:t>
            </a:r>
            <a:endParaRPr lang="es-ES" sz="16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41" y="1925372"/>
            <a:ext cx="2886351" cy="162176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401" y="4500781"/>
            <a:ext cx="1462218" cy="12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5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r>
              <a:rPr lang="es-ES" sz="2400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La directiva del </a:t>
            </a:r>
            <a:r>
              <a:rPr lang="es-ES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Parlamento Europeo </a:t>
            </a:r>
            <a:r>
              <a:rPr lang="es-ES" sz="2400" dirty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y del Consejo 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87483" y="1874997"/>
            <a:ext cx="5246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/>
              <a:t>Refuerza </a:t>
            </a:r>
            <a:r>
              <a:rPr lang="es-ES" sz="1600" b="1" dirty="0"/>
              <a:t>los </a:t>
            </a:r>
            <a:r>
              <a:rPr lang="es-ES" sz="1600" b="1" dirty="0">
                <a:solidFill>
                  <a:srgbClr val="C00000"/>
                </a:solidFill>
              </a:rPr>
              <a:t>aspectos sociales de la eficiencia energética</a:t>
            </a:r>
            <a:r>
              <a:rPr lang="es-ES" sz="1600" b="1" dirty="0"/>
              <a:t>, establece el requisito de que se tenga en cuenta la pobreza energética al configurar los sistemas de obligaciones de eficiencia energética y las medidas alternativas</a:t>
            </a:r>
            <a:r>
              <a:rPr lang="es-ES" sz="1600" b="1" dirty="0" smtClean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/>
              <a:t> </a:t>
            </a:r>
            <a:r>
              <a:rPr lang="es-ES" sz="1600" b="1" dirty="0"/>
              <a:t>La </a:t>
            </a:r>
            <a:r>
              <a:rPr lang="es-ES" sz="1600" b="1" dirty="0">
                <a:solidFill>
                  <a:srgbClr val="C00000"/>
                </a:solidFill>
              </a:rPr>
              <a:t>reducción de la factura energética </a:t>
            </a:r>
            <a:r>
              <a:rPr lang="es-ES" sz="1600" b="1" dirty="0"/>
              <a:t>será también especialmente beneficiosa para los consumidores más vulnerables.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/>
              <a:t>Las </a:t>
            </a:r>
            <a:r>
              <a:rPr lang="es-ES" sz="1600" b="1" dirty="0">
                <a:solidFill>
                  <a:srgbClr val="C00000"/>
                </a:solidFill>
              </a:rPr>
              <a:t>mejoras de eficiencia energética </a:t>
            </a:r>
            <a:r>
              <a:rPr lang="es-ES" sz="1600" b="1" dirty="0"/>
              <a:t>de los edificios deben beneficiar, en particular, a los consumidores afectados por </a:t>
            </a:r>
            <a:r>
              <a:rPr lang="es-ES" sz="1600" b="1" dirty="0">
                <a:solidFill>
                  <a:srgbClr val="C00000"/>
                </a:solidFill>
              </a:rPr>
              <a:t>la pobreza energética</a:t>
            </a:r>
            <a:r>
              <a:rPr lang="es-ES" sz="1600" b="1" dirty="0" smtClean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/>
              <a:t> </a:t>
            </a:r>
            <a:r>
              <a:rPr lang="es-ES" sz="1600" b="1" dirty="0"/>
              <a:t>Las políticas de eficiencia energética de la Unión deben ser integradoras y, por tanto, garantizar el </a:t>
            </a:r>
            <a:r>
              <a:rPr lang="es-ES" sz="1600" b="1" dirty="0">
                <a:solidFill>
                  <a:srgbClr val="C00000"/>
                </a:solidFill>
              </a:rPr>
              <a:t>acceso de los consumidores afectados por la pobreza energética a las medidas de eficiencia energética</a:t>
            </a:r>
            <a:r>
              <a:rPr lang="es-ES" sz="1600" b="1" dirty="0"/>
              <a:t>.  </a:t>
            </a:r>
          </a:p>
        </p:txBody>
      </p:sp>
      <p:pic>
        <p:nvPicPr>
          <p:cNvPr id="7" name="Picture 2" descr="Resultado de imagen de POBREZA ENERGE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4" y="2131986"/>
            <a:ext cx="3418322" cy="17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de POBREZA ENERGE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5" y="4077072"/>
            <a:ext cx="3418322" cy="179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367552" y="2451567"/>
            <a:ext cx="5501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/>
              <a:t>Es fundamental que las familias vulnerables dispongan de una </a:t>
            </a:r>
            <a:r>
              <a:rPr lang="es-ES" sz="2400" b="1" i="1" dirty="0">
                <a:solidFill>
                  <a:srgbClr val="C00000"/>
                </a:solidFill>
              </a:rPr>
              <a:t>vivienda eficiente y sostenible </a:t>
            </a:r>
            <a:r>
              <a:rPr lang="es-ES" sz="2400" b="1" i="1" dirty="0"/>
              <a:t>que reduzca el gasto, pero la realidad actual es que estas familias </a:t>
            </a:r>
            <a:r>
              <a:rPr lang="es-ES" sz="2400" b="1" i="1" dirty="0">
                <a:solidFill>
                  <a:srgbClr val="C00000"/>
                </a:solidFill>
              </a:rPr>
              <a:t>viven en las casas más ineficientes</a:t>
            </a:r>
            <a:r>
              <a:rPr lang="es-ES" sz="2400" b="1" i="1" dirty="0"/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72" y="2067859"/>
            <a:ext cx="2421191" cy="29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3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992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" sz="2400" b="1" dirty="0">
                <a:solidFill>
                  <a:srgbClr val="17474D"/>
                </a:solidFill>
                <a:latin typeface="Trebuchet MS" charset="0"/>
              </a:rPr>
              <a:t>Índice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915814" y="166053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66874" y="1744670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La pobreza </a:t>
            </a:r>
            <a:r>
              <a:rPr lang="es-ES" dirty="0" smtClean="0">
                <a:solidFill>
                  <a:schemeClr val="bg1"/>
                </a:solidFill>
              </a:rPr>
              <a:t>energética: Definición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915814" y="2368557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2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566874" y="2451899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-108" charset="0"/>
                <a:ea typeface="+mn-ea"/>
                <a:cs typeface="+mn-cs"/>
              </a:rPr>
              <a:t>  </a:t>
            </a:r>
            <a:r>
              <a:rPr lang="es-ES" sz="1600" b="1" dirty="0" smtClean="0">
                <a:solidFill>
                  <a:schemeClr val="bg1"/>
                </a:solidFill>
                <a:latin typeface="Century Gothic" pitchFamily="-108" charset="0"/>
                <a:ea typeface="+mn-ea"/>
                <a:cs typeface="+mn-cs"/>
              </a:rPr>
              <a:t>La pobreza </a:t>
            </a:r>
            <a:r>
              <a:rPr lang="es-ES" sz="1600" b="1" dirty="0" smtClean="0">
                <a:solidFill>
                  <a:schemeClr val="bg1"/>
                </a:solidFill>
                <a:latin typeface="Century Gothic" pitchFamily="-108" charset="0"/>
              </a:rPr>
              <a:t>energética: Medición</a:t>
            </a:r>
            <a:endParaRPr lang="es-ES" sz="1600" b="1" dirty="0">
              <a:solidFill>
                <a:schemeClr val="bg1"/>
              </a:solidFill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915814" y="309321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3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566874" y="3177350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</a:t>
            </a:r>
            <a:r>
              <a:rPr lang="es-ES" dirty="0" smtClean="0">
                <a:solidFill>
                  <a:schemeClr val="bg1"/>
                </a:solidFill>
              </a:rPr>
              <a:t>El acceso a la energía como derecho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915814" y="3818663"/>
            <a:ext cx="414088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4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566874" y="3902801"/>
            <a:ext cx="6418359" cy="366713"/>
          </a:xfrm>
          <a:prstGeom prst="round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</a:t>
            </a:r>
            <a:r>
              <a:rPr lang="es-ES" dirty="0" smtClean="0">
                <a:solidFill>
                  <a:schemeClr val="bg1"/>
                </a:solidFill>
              </a:rPr>
              <a:t>Efectos de la pobreza energética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915814" y="4544856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5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566874" y="4628994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>
                <a:solidFill>
                  <a:srgbClr val="17474D"/>
                </a:solidFill>
              </a:rPr>
              <a:t>La </a:t>
            </a:r>
            <a:r>
              <a:rPr lang="es-ES" dirty="0" smtClean="0">
                <a:solidFill>
                  <a:srgbClr val="17474D"/>
                </a:solidFill>
              </a:rPr>
              <a:t>intervención de Cruz Roja Española</a:t>
            </a:r>
            <a:endParaRPr lang="es-ES" dirty="0">
              <a:solidFill>
                <a:srgbClr val="17474D"/>
              </a:solidFill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915814" y="5271049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6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566874" y="5355187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 smtClean="0">
                <a:solidFill>
                  <a:srgbClr val="17474D"/>
                </a:solidFill>
              </a:rPr>
              <a:t>Comprometidos con las personas y el medio ambiente</a:t>
            </a:r>
            <a:endParaRPr lang="es-ES" dirty="0">
              <a:solidFill>
                <a:srgbClr val="174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45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Efectos de la pobreza </a:t>
            </a:r>
            <a:r>
              <a:rPr lang="es-ES" sz="2400" dirty="0" err="1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energetica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39952" y="2102103"/>
            <a:ext cx="456361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Salud.</a:t>
            </a:r>
            <a:endParaRPr lang="es-ES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Disyuntiva alimentación o </a:t>
            </a:r>
            <a:r>
              <a:rPr lang="es-E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calefacción.</a:t>
            </a:r>
            <a:endParaRPr lang="es-ES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Necesidad de recortar determinados capítulos del presupuesto familiar para poder abordar </a:t>
            </a:r>
            <a:r>
              <a:rPr lang="es-E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otros.</a:t>
            </a:r>
            <a:endParaRPr lang="es-ES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Niños resultados menos favorables en el rendimiento </a:t>
            </a:r>
            <a:r>
              <a:rPr lang="es-E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académico.</a:t>
            </a:r>
            <a:endParaRPr lang="es-ES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Incremento de </a:t>
            </a:r>
            <a:r>
              <a:rPr lang="es-E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conductas </a:t>
            </a: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es-E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riesgo.</a:t>
            </a:r>
            <a:endParaRPr lang="es-ES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Dificultades en la búsqueda de </a:t>
            </a:r>
            <a:r>
              <a:rPr lang="es-E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empleo.</a:t>
            </a:r>
            <a:endParaRPr lang="es-ES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Disminución de los contactos sociales y de las oportunidades educativas y </a:t>
            </a:r>
            <a:r>
              <a:rPr lang="es-ES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laborales.</a:t>
            </a:r>
            <a:endParaRPr lang="es-ES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64904"/>
            <a:ext cx="357879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79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Efectos de la pobreza energética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5624" y="1893514"/>
            <a:ext cx="5181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El 50% de </a:t>
            </a:r>
            <a:r>
              <a:rPr lang="es-ES" sz="1600" b="1" dirty="0"/>
              <a:t>las familias atendidas por Cruz Roja se ven obligadas a elegir entre pagar gastos básicos, como llevar una alimentación adecuada o calentar sus </a:t>
            </a:r>
            <a:r>
              <a:rPr lang="es-ES" sz="1600" b="1" dirty="0" smtClean="0"/>
              <a:t>hogares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El </a:t>
            </a:r>
            <a:r>
              <a:rPr lang="es-ES" sz="1600" b="1" dirty="0"/>
              <a:t>77% de las personas afirma que tiene dificultades para llegar a fin de </a:t>
            </a:r>
            <a:r>
              <a:rPr lang="es-ES" sz="1600" b="1" dirty="0" smtClean="0"/>
              <a:t>mes</a:t>
            </a:r>
            <a:r>
              <a:rPr lang="es-ES" sz="1600" b="1" dirty="0"/>
              <a:t>.</a:t>
            </a:r>
            <a:endParaRPr lang="es-ES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Para </a:t>
            </a:r>
            <a:r>
              <a:rPr lang="es-ES" sz="1600" b="1" dirty="0"/>
              <a:t>el 65% los gastos de la vivienda suponen ‘una carga pesada</a:t>
            </a:r>
            <a:r>
              <a:rPr lang="es-ES" sz="1600" b="1" dirty="0" smtClean="0"/>
              <a:t>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El </a:t>
            </a:r>
            <a:r>
              <a:rPr lang="es-ES" sz="1600" b="1" dirty="0"/>
              <a:t>37% afirma que ‘pasa frio en su hogar’ durante el invierno</a:t>
            </a:r>
            <a:r>
              <a:rPr lang="es-ES" sz="1600" b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El 52,6% consecuencias en la salud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Un 35,3% efectos negativos en el ámbito social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29,6% Absentismo laboral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19,5% impacto en la búsqueda de empleo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28,5% Absentismo escolar y menor rendimiento académicos</a:t>
            </a:r>
            <a:endParaRPr lang="es-ES" sz="1600" b="1" dirty="0"/>
          </a:p>
        </p:txBody>
      </p:sp>
      <p:pic>
        <p:nvPicPr>
          <p:cNvPr id="7" name="Picture 2" descr="Resultado de imagen de pobreza energetica espaÃ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25" y="2700869"/>
            <a:ext cx="36004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7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992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" sz="2400" b="1" dirty="0">
                <a:solidFill>
                  <a:srgbClr val="17474D"/>
                </a:solidFill>
                <a:latin typeface="Trebuchet MS" charset="0"/>
              </a:rPr>
              <a:t>Índice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915814" y="166053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66874" y="1744670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>
                <a:solidFill>
                  <a:srgbClr val="17474D"/>
                </a:solidFill>
              </a:rPr>
              <a:t>La pobreza </a:t>
            </a:r>
            <a:r>
              <a:rPr lang="es-ES" dirty="0" smtClean="0">
                <a:solidFill>
                  <a:srgbClr val="17474D"/>
                </a:solidFill>
              </a:rPr>
              <a:t>energética: Definición</a:t>
            </a:r>
            <a:endParaRPr lang="es-ES" dirty="0">
              <a:solidFill>
                <a:srgbClr val="17474D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915814" y="2368557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2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566874" y="2451899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  <a:ea typeface="+mn-ea"/>
                <a:cs typeface="+mn-cs"/>
              </a:rPr>
              <a:t>  </a:t>
            </a:r>
            <a:r>
              <a:rPr lang="es-ES" sz="1600" b="1" dirty="0" smtClean="0">
                <a:solidFill>
                  <a:srgbClr val="17474D"/>
                </a:solidFill>
                <a:latin typeface="Century Gothic" pitchFamily="-108" charset="0"/>
                <a:ea typeface="+mn-ea"/>
                <a:cs typeface="+mn-cs"/>
              </a:rPr>
              <a:t>La pobreza </a:t>
            </a:r>
            <a:r>
              <a:rPr lang="es-ES" sz="1600" b="1" dirty="0" smtClean="0">
                <a:solidFill>
                  <a:srgbClr val="17474D"/>
                </a:solidFill>
                <a:latin typeface="Century Gothic" pitchFamily="-108" charset="0"/>
              </a:rPr>
              <a:t>energética: Medición</a:t>
            </a:r>
            <a:endParaRPr lang="es-ES" sz="1600" b="1" dirty="0">
              <a:solidFill>
                <a:srgbClr val="17474D"/>
              </a:solidFill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915814" y="309321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3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566874" y="3177350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 smtClean="0">
                <a:solidFill>
                  <a:srgbClr val="17474D"/>
                </a:solidFill>
              </a:rPr>
              <a:t>El acceso a la energía como derecho</a:t>
            </a:r>
            <a:endParaRPr lang="es-ES" dirty="0">
              <a:solidFill>
                <a:srgbClr val="17474D"/>
              </a:solidFill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915814" y="3818663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4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566874" y="3818663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 smtClean="0">
                <a:solidFill>
                  <a:srgbClr val="17474D"/>
                </a:solidFill>
              </a:rPr>
              <a:t>Efectos de la pobreza energética</a:t>
            </a:r>
            <a:endParaRPr lang="es-ES" dirty="0">
              <a:solidFill>
                <a:srgbClr val="17474D"/>
              </a:solidFill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915814" y="4544856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5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566874" y="4628994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>
                <a:solidFill>
                  <a:srgbClr val="17474D"/>
                </a:solidFill>
              </a:rPr>
              <a:t>La </a:t>
            </a:r>
            <a:r>
              <a:rPr lang="es-ES" dirty="0" smtClean="0">
                <a:solidFill>
                  <a:srgbClr val="17474D"/>
                </a:solidFill>
              </a:rPr>
              <a:t>intervención de Cruz Roja Española</a:t>
            </a:r>
            <a:endParaRPr lang="es-ES" dirty="0">
              <a:solidFill>
                <a:srgbClr val="17474D"/>
              </a:solidFill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915814" y="5271049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6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566874" y="5355187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 smtClean="0">
                <a:solidFill>
                  <a:srgbClr val="17474D"/>
                </a:solidFill>
              </a:rPr>
              <a:t>Comprometidos con las personas y el medio ambiente</a:t>
            </a:r>
            <a:endParaRPr lang="es-ES" dirty="0">
              <a:solidFill>
                <a:srgbClr val="174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Bono social y tarifa regulada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79153" y="2757535"/>
            <a:ext cx="4469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El </a:t>
            </a:r>
            <a:r>
              <a:rPr lang="es-ES" sz="1600" b="1" dirty="0"/>
              <a:t>19% utiliza el </a:t>
            </a:r>
            <a:r>
              <a:rPr lang="es-ES" sz="1600" b="1" dirty="0">
                <a:solidFill>
                  <a:srgbClr val="C00000"/>
                </a:solidFill>
              </a:rPr>
              <a:t>bono </a:t>
            </a:r>
            <a:r>
              <a:rPr lang="es-ES" sz="1600" b="1" dirty="0" smtClean="0">
                <a:solidFill>
                  <a:srgbClr val="C00000"/>
                </a:solidFill>
              </a:rPr>
              <a:t>social </a:t>
            </a:r>
            <a:r>
              <a:rPr lang="es-ES" sz="1600" b="1" dirty="0" smtClean="0"/>
              <a:t>y el </a:t>
            </a:r>
            <a:r>
              <a:rPr lang="es-ES" sz="1600" b="1" dirty="0"/>
              <a:t>54% dice no </a:t>
            </a:r>
            <a:r>
              <a:rPr lang="es-ES" sz="1600" b="1" dirty="0" smtClean="0"/>
              <a:t>conocerlo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La </a:t>
            </a:r>
            <a:r>
              <a:rPr lang="es-ES" sz="1600" b="1" dirty="0">
                <a:solidFill>
                  <a:srgbClr val="C00000"/>
                </a:solidFill>
              </a:rPr>
              <a:t>tarifa regulada </a:t>
            </a:r>
            <a:r>
              <a:rPr lang="es-ES" sz="1600" b="1" dirty="0" err="1" smtClean="0">
                <a:solidFill>
                  <a:srgbClr val="C00000"/>
                </a:solidFill>
              </a:rPr>
              <a:t>PVPC</a:t>
            </a:r>
            <a:r>
              <a:rPr lang="es-ES" sz="1600" b="1" dirty="0" smtClean="0">
                <a:solidFill>
                  <a:srgbClr val="C00000"/>
                </a:solidFill>
              </a:rPr>
              <a:t> </a:t>
            </a:r>
            <a:r>
              <a:rPr lang="es-ES" sz="1600" b="1" dirty="0" smtClean="0"/>
              <a:t>(Precio Voluntario para el Pequeño Consumidor), </a:t>
            </a:r>
            <a:r>
              <a:rPr lang="es-ES" sz="1600" b="1" dirty="0"/>
              <a:t>sólo la utiliza un 3,5% y el 90% dice desconocerla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86228"/>
            <a:ext cx="3087004" cy="23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66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5461" y="19888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 smtClean="0"/>
              <a:t>La </a:t>
            </a:r>
            <a:r>
              <a:rPr lang="es-ES" sz="2000" b="1" i="1" dirty="0"/>
              <a:t>pobreza energética en España podría </a:t>
            </a:r>
            <a:r>
              <a:rPr lang="es-ES" sz="2000" b="1" i="1" dirty="0" smtClean="0"/>
              <a:t>ser responsable </a:t>
            </a:r>
            <a:r>
              <a:rPr lang="es-ES" sz="2000" b="1" i="1" dirty="0"/>
              <a:t>en España de, en promedio, </a:t>
            </a:r>
            <a:r>
              <a:rPr lang="es-ES" sz="2000" b="1" i="1" dirty="0">
                <a:solidFill>
                  <a:srgbClr val="C00000"/>
                </a:solidFill>
              </a:rPr>
              <a:t>7.100 muertes prematuras al año</a:t>
            </a:r>
            <a:r>
              <a:rPr lang="es-ES" sz="2000" b="1" i="1" dirty="0"/>
              <a:t>, es decir, del 30</a:t>
            </a:r>
            <a:r>
              <a:rPr lang="es-ES" sz="2000" b="1" i="1" dirty="0" smtClean="0"/>
              <a:t>% de </a:t>
            </a:r>
            <a:r>
              <a:rPr lang="es-ES" sz="2000" b="1" i="1" dirty="0"/>
              <a:t>las 24.000 muertes adicionales en invierno registradas en </a:t>
            </a:r>
            <a:r>
              <a:rPr lang="es-ES" sz="2000" b="1" i="1" dirty="0" smtClean="0"/>
              <a:t>España</a:t>
            </a:r>
          </a:p>
          <a:p>
            <a:pPr algn="just"/>
            <a:endParaRPr lang="es-ES" dirty="0" smtClean="0"/>
          </a:p>
          <a:p>
            <a:pPr algn="r"/>
            <a:r>
              <a:rPr lang="es-ES" b="1" dirty="0" err="1" smtClean="0"/>
              <a:t>World</a:t>
            </a:r>
            <a:r>
              <a:rPr lang="es-ES" b="1" dirty="0" smtClean="0"/>
              <a:t> </a:t>
            </a:r>
            <a:r>
              <a:rPr lang="es-ES" b="1" dirty="0" err="1" smtClean="0"/>
              <a:t>Health</a:t>
            </a:r>
            <a:r>
              <a:rPr lang="es-ES" b="1" dirty="0" smtClean="0"/>
              <a:t> </a:t>
            </a:r>
            <a:r>
              <a:rPr lang="es-ES" b="1" dirty="0" err="1" smtClean="0"/>
              <a:t>Organisation</a:t>
            </a:r>
            <a:r>
              <a:rPr lang="es-ES" b="1" dirty="0"/>
              <a:t>, </a:t>
            </a:r>
            <a:r>
              <a:rPr lang="es-ES" b="1" dirty="0" smtClean="0"/>
              <a:t>2011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429000"/>
            <a:ext cx="2143125" cy="21431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739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992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" sz="2400" b="1" dirty="0">
                <a:solidFill>
                  <a:srgbClr val="17474D"/>
                </a:solidFill>
                <a:latin typeface="Trebuchet MS" charset="0"/>
              </a:rPr>
              <a:t>Índice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915814" y="166053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66874" y="1744670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La pobreza </a:t>
            </a:r>
            <a:r>
              <a:rPr lang="es-ES" dirty="0" smtClean="0">
                <a:solidFill>
                  <a:schemeClr val="bg1"/>
                </a:solidFill>
              </a:rPr>
              <a:t>energética: Definición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915814" y="2368557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2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566874" y="2451899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-108" charset="0"/>
                <a:ea typeface="+mn-ea"/>
                <a:cs typeface="+mn-cs"/>
              </a:rPr>
              <a:t>  </a:t>
            </a:r>
            <a:r>
              <a:rPr lang="es-ES" sz="1600" b="1" dirty="0" smtClean="0">
                <a:solidFill>
                  <a:schemeClr val="bg1"/>
                </a:solidFill>
                <a:latin typeface="Century Gothic" pitchFamily="-108" charset="0"/>
                <a:ea typeface="+mn-ea"/>
                <a:cs typeface="+mn-cs"/>
              </a:rPr>
              <a:t>La pobreza </a:t>
            </a:r>
            <a:r>
              <a:rPr lang="es-ES" sz="1600" b="1" dirty="0" smtClean="0">
                <a:solidFill>
                  <a:schemeClr val="bg1"/>
                </a:solidFill>
                <a:latin typeface="Century Gothic" pitchFamily="-108" charset="0"/>
              </a:rPr>
              <a:t>energética: Medición</a:t>
            </a:r>
            <a:endParaRPr lang="es-ES" sz="1600" b="1" dirty="0">
              <a:solidFill>
                <a:schemeClr val="bg1"/>
              </a:solidFill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915814" y="309321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3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566874" y="3177350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</a:t>
            </a:r>
            <a:r>
              <a:rPr lang="es-ES" dirty="0" smtClean="0">
                <a:solidFill>
                  <a:schemeClr val="bg1"/>
                </a:solidFill>
              </a:rPr>
              <a:t>El acceso a la energía como derecho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915814" y="3818663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4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566874" y="3902801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</a:t>
            </a:r>
            <a:r>
              <a:rPr lang="es-ES" dirty="0" smtClean="0">
                <a:solidFill>
                  <a:schemeClr val="bg1"/>
                </a:solidFill>
              </a:rPr>
              <a:t>Efectos de la pobreza energética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915814" y="4544856"/>
            <a:ext cx="414088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5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566874" y="4628994"/>
            <a:ext cx="6418359" cy="366713"/>
          </a:xfrm>
          <a:prstGeom prst="round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La </a:t>
            </a:r>
            <a:r>
              <a:rPr lang="es-ES" dirty="0" smtClean="0">
                <a:solidFill>
                  <a:schemeClr val="bg1"/>
                </a:solidFill>
              </a:rPr>
              <a:t>intervención de Cruz Roja Española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915814" y="5271049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6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566874" y="5355187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 smtClean="0">
                <a:solidFill>
                  <a:srgbClr val="17474D"/>
                </a:solidFill>
              </a:rPr>
              <a:t>Comprometidos con las personas y el medio ambiente</a:t>
            </a:r>
            <a:endParaRPr lang="es-ES" dirty="0">
              <a:solidFill>
                <a:srgbClr val="174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24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52455" y="3460937"/>
            <a:ext cx="50242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Cobertura 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necesidades básicas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(entrega de alimentos, vestuario, material de higiene y enseres, así como el pago de suministros).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Prevención de la exclusión residencial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a través del apoyo y mediación en la negociación de hipotecas o alquileres, pagos puntuales de cuotas, apoyo psicológico y capacitación en temas de ahorro doméstico;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apoyo a la escolarización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con becas comedor, material y equipamiento escolar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7504" y="1488667"/>
            <a:ext cx="53466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Cruz Roja trabaja con personas en situación de extrema vulnerabilidad priorizando tres ámbitos: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Vulnerabilidad económica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Exclusión residencial de las personas sin hogar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Población que habita en zonas desfavorecidas</a:t>
            </a:r>
          </a:p>
        </p:txBody>
      </p:sp>
      <p:pic>
        <p:nvPicPr>
          <p:cNvPr id="10" name="Picture 2" descr="Resultado de imagen de pobreza energetica cRUZ rO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7" y="3933056"/>
            <a:ext cx="3528392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40055"/>
            <a:ext cx="2808312" cy="18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927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8" y="887973"/>
            <a:ext cx="7309223" cy="51686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018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992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" sz="2400" b="1" dirty="0">
                <a:solidFill>
                  <a:srgbClr val="17474D"/>
                </a:solidFill>
                <a:latin typeface="Trebuchet MS" charset="0"/>
              </a:rPr>
              <a:t>Índice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915814" y="166053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66874" y="1744670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La pobreza </a:t>
            </a:r>
            <a:r>
              <a:rPr lang="es-ES" dirty="0" smtClean="0">
                <a:solidFill>
                  <a:schemeClr val="bg1"/>
                </a:solidFill>
              </a:rPr>
              <a:t>energética: Definición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915814" y="2368557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2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566874" y="2451899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-108" charset="0"/>
                <a:ea typeface="+mn-ea"/>
                <a:cs typeface="+mn-cs"/>
              </a:rPr>
              <a:t>  </a:t>
            </a:r>
            <a:r>
              <a:rPr lang="es-ES" sz="1600" b="1" dirty="0" smtClean="0">
                <a:solidFill>
                  <a:schemeClr val="bg1"/>
                </a:solidFill>
                <a:latin typeface="Century Gothic" pitchFamily="-108" charset="0"/>
                <a:ea typeface="+mn-ea"/>
                <a:cs typeface="+mn-cs"/>
              </a:rPr>
              <a:t>La pobreza </a:t>
            </a:r>
            <a:r>
              <a:rPr lang="es-ES" sz="1600" b="1" dirty="0" smtClean="0">
                <a:solidFill>
                  <a:schemeClr val="bg1"/>
                </a:solidFill>
                <a:latin typeface="Century Gothic" pitchFamily="-108" charset="0"/>
              </a:rPr>
              <a:t>energética: Medición</a:t>
            </a:r>
            <a:endParaRPr lang="es-ES" sz="1600" b="1" dirty="0">
              <a:solidFill>
                <a:schemeClr val="bg1"/>
              </a:solidFill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915814" y="309321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3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566874" y="3177350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</a:t>
            </a:r>
            <a:r>
              <a:rPr lang="es-ES" dirty="0" smtClean="0">
                <a:solidFill>
                  <a:schemeClr val="bg1"/>
                </a:solidFill>
              </a:rPr>
              <a:t>El acceso a la energía como derecho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915814" y="3818663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4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566874" y="3902801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</a:t>
            </a:r>
            <a:r>
              <a:rPr lang="es-ES" dirty="0" smtClean="0">
                <a:solidFill>
                  <a:schemeClr val="bg1"/>
                </a:solidFill>
              </a:rPr>
              <a:t>Efectos de la pobreza energética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915814" y="4544856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5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566874" y="4628994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La </a:t>
            </a:r>
            <a:r>
              <a:rPr lang="es-ES" dirty="0" smtClean="0">
                <a:solidFill>
                  <a:schemeClr val="bg1"/>
                </a:solidFill>
              </a:rPr>
              <a:t>intervención de Cruz Roja Española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915814" y="5271049"/>
            <a:ext cx="414088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6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566874" y="5355187"/>
            <a:ext cx="6418359" cy="366713"/>
          </a:xfrm>
          <a:prstGeom prst="round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</a:t>
            </a:r>
            <a:r>
              <a:rPr lang="es-ES" dirty="0" smtClean="0">
                <a:solidFill>
                  <a:schemeClr val="bg1"/>
                </a:solidFill>
              </a:rPr>
              <a:t>Comprometidos con las personas y el medio ambiente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91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228989"/>
            <a:ext cx="8572500" cy="414337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Marco del llamamiento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052502567"/>
              </p:ext>
            </p:extLst>
          </p:nvPr>
        </p:nvGraphicFramePr>
        <p:xfrm>
          <a:off x="683569" y="1765832"/>
          <a:ext cx="7776864" cy="397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76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Compromisos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3484282" y="2011295"/>
            <a:ext cx="5493663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Ámbito interno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Reducir la emisión de </a:t>
            </a:r>
            <a:r>
              <a:rPr lang="es-ES" sz="16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GEI</a:t>
            </a:r>
            <a:r>
              <a:rPr lang="es-E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disminuyendo el impacto ambiental generado durante la realización de las actividades propias de la Institución. </a:t>
            </a:r>
            <a:endParaRPr lang="es-ES" sz="16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s-E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Nos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comprometemos a realizar un 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uso energético sostenible de nuestra actividad</a:t>
            </a:r>
            <a:r>
              <a:rPr 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s-E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Tomaremos </a:t>
            </a:r>
            <a:r>
              <a:rPr lang="es-E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medidas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 afecten tanto a los 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cambios de comportamiento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 voluntariado y personal laboral, como </a:t>
            </a:r>
            <a:r>
              <a:rPr lang="es-E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aquellas que nos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permitan 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 más eficientes en el uso de la energía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ES" sz="16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Ámbito externo</a:t>
            </a:r>
            <a:r>
              <a:rPr lang="es-E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Trabajar con los colectivos vulnerables en el ámbito nacional e internacional, implantando medidas de eficiencia energética y 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reduciendo el impacto de la pobreza energética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ES" sz="16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4" y="2011295"/>
            <a:ext cx="2685864" cy="358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821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 flipH="1">
            <a:off x="611188" y="1676400"/>
            <a:ext cx="74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endParaRPr lang="es-ES" altLang="es-ES" sz="2000"/>
          </a:p>
        </p:txBody>
      </p:sp>
      <p:sp>
        <p:nvSpPr>
          <p:cNvPr id="9" name="Rectángulo 2"/>
          <p:cNvSpPr>
            <a:spLocks noChangeArrowheads="1"/>
          </p:cNvSpPr>
          <p:nvPr/>
        </p:nvSpPr>
        <p:spPr bwMode="auto">
          <a:xfrm>
            <a:off x="3723342" y="1917951"/>
            <a:ext cx="5097132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s-ES" alt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Esta iniciativa pretende  </a:t>
            </a:r>
            <a:r>
              <a:rPr lang="es-ES" alt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fomentar  la  corresponsabilidad  de  Cruz Roja  y las empresas sobre  el cambio  climático y la lucha contra la pobreza energética</a:t>
            </a:r>
            <a:r>
              <a:rPr lang="es-ES" alt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 proponiendo  que: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alt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Cada  Asamblea  sea  </a:t>
            </a:r>
            <a:r>
              <a:rPr lang="es-ES" alt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consciente</a:t>
            </a:r>
            <a:r>
              <a:rPr lang="es-ES" alt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de  su  generación  de emisiones de gases de efecto invernadero (GEI)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alt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Establezca medidas para la </a:t>
            </a:r>
            <a:r>
              <a:rPr lang="es-ES" alt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reducción </a:t>
            </a:r>
            <a:r>
              <a:rPr lang="es-ES" alt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sus emisiones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alt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Dedique el ahorro producido por la reducción de consumos a </a:t>
            </a:r>
            <a:r>
              <a:rPr lang="es-ES" alt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proyectos de lucha contra la pobreza energética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alt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Compense </a:t>
            </a:r>
            <a:r>
              <a:rPr lang="es-ES" alt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sus emisiones a través de la reducción de consumos del proyecto de Lucha contra la Pobreza Energética.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564905"/>
            <a:ext cx="3173913" cy="21086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39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Lógica del llamamiento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80" y="3813527"/>
            <a:ext cx="23399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1"/>
          <p:cNvGrpSpPr>
            <a:grpSpLocks/>
          </p:cNvGrpSpPr>
          <p:nvPr/>
        </p:nvGrpSpPr>
        <p:grpSpPr bwMode="auto">
          <a:xfrm>
            <a:off x="365126" y="1988840"/>
            <a:ext cx="8413750" cy="1657350"/>
            <a:chOff x="406400" y="1628800"/>
            <a:chExt cx="8413750" cy="1657350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077913" y="1646238"/>
              <a:ext cx="6985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</a:endParaRPr>
            </a:p>
          </p:txBody>
        </p:sp>
        <p:grpSp>
          <p:nvGrpSpPr>
            <p:cNvPr id="9" name="Grupo 8"/>
            <p:cNvGrpSpPr/>
            <p:nvPr/>
          </p:nvGrpSpPr>
          <p:grpSpPr bwMode="auto">
            <a:xfrm>
              <a:off x="406400" y="2061152"/>
              <a:ext cx="1717173" cy="776866"/>
              <a:chOff x="2903586" y="1578777"/>
              <a:chExt cx="2545308" cy="776319"/>
            </a:xfrm>
            <a:solidFill>
              <a:srgbClr val="000000"/>
            </a:solidFill>
          </p:grpSpPr>
          <p:sp>
            <p:nvSpPr>
              <p:cNvPr id="30" name="Rectángulo 29"/>
              <p:cNvSpPr/>
              <p:nvPr/>
            </p:nvSpPr>
            <p:spPr>
              <a:xfrm>
                <a:off x="2903586" y="1578777"/>
                <a:ext cx="2545308" cy="776319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sp>
          <p:sp>
            <p:nvSpPr>
              <p:cNvPr id="31" name="CuadroTexto 30"/>
              <p:cNvSpPr txBox="1"/>
              <p:nvPr/>
            </p:nvSpPr>
            <p:spPr>
              <a:xfrm>
                <a:off x="2903586" y="1578777"/>
                <a:ext cx="2545308" cy="776319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txBody>
              <a:bodyPr lIns="12065" tIns="12065" rIns="12065" bIns="12065" spcCol="1270" anchor="ctr"/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HUELLA DE CO2 DE CRE</a:t>
                </a:r>
              </a:p>
            </p:txBody>
          </p:sp>
        </p:grpSp>
        <p:grpSp>
          <p:nvGrpSpPr>
            <p:cNvPr id="10" name="Grupo 9"/>
            <p:cNvGrpSpPr/>
            <p:nvPr/>
          </p:nvGrpSpPr>
          <p:grpSpPr bwMode="auto">
            <a:xfrm>
              <a:off x="2555610" y="2509284"/>
              <a:ext cx="1717173" cy="776866"/>
              <a:chOff x="5423874" y="1987987"/>
              <a:chExt cx="2545308" cy="776319"/>
            </a:xfrm>
            <a:solidFill>
              <a:srgbClr val="92D050"/>
            </a:solidFill>
          </p:grpSpPr>
          <p:sp>
            <p:nvSpPr>
              <p:cNvPr id="28" name="Rectángulo 27"/>
              <p:cNvSpPr/>
              <p:nvPr/>
            </p:nvSpPr>
            <p:spPr>
              <a:xfrm>
                <a:off x="5423874" y="1987987"/>
                <a:ext cx="2545308" cy="776319"/>
              </a:xfrm>
              <a:prstGeom prst="rect">
                <a:avLst/>
              </a:prstGeom>
              <a:grpFill/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29" name="CuadroTexto 28"/>
              <p:cNvSpPr txBox="1"/>
              <p:nvPr/>
            </p:nvSpPr>
            <p:spPr>
              <a:xfrm>
                <a:off x="5423874" y="1987987"/>
                <a:ext cx="2545308" cy="7763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12065" tIns="12065" rIns="12065" bIns="12065" spcCol="1270" anchor="ctr"/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COMPENSACION</a:t>
                </a:r>
              </a:p>
            </p:txBody>
          </p:sp>
        </p:grpSp>
        <p:grpSp>
          <p:nvGrpSpPr>
            <p:cNvPr id="13" name="Grupo 12"/>
            <p:cNvGrpSpPr/>
            <p:nvPr/>
          </p:nvGrpSpPr>
          <p:grpSpPr bwMode="auto">
            <a:xfrm>
              <a:off x="4798778" y="1628800"/>
              <a:ext cx="1717173" cy="776866"/>
              <a:chOff x="8232190" y="1226143"/>
              <a:chExt cx="2545308" cy="776319"/>
            </a:xfrm>
            <a:solidFill>
              <a:srgbClr val="92D050"/>
            </a:solidFill>
          </p:grpSpPr>
          <p:sp>
            <p:nvSpPr>
              <p:cNvPr id="26" name="Rectángulo 25"/>
              <p:cNvSpPr/>
              <p:nvPr/>
            </p:nvSpPr>
            <p:spPr>
              <a:xfrm>
                <a:off x="8232190" y="1226143"/>
                <a:ext cx="2545308" cy="776319"/>
              </a:xfrm>
              <a:prstGeom prst="rect">
                <a:avLst/>
              </a:prstGeom>
              <a:grpFill/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27" name="CuadroTexto 26"/>
              <p:cNvSpPr txBox="1"/>
              <p:nvPr/>
            </p:nvSpPr>
            <p:spPr>
              <a:xfrm>
                <a:off x="8232190" y="1226143"/>
                <a:ext cx="2545308" cy="7763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12065" tIns="12065" rIns="12065" bIns="12065" spcCol="1270" anchor="ctr"/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INVERSION DE AHORRO</a:t>
                </a:r>
              </a:p>
            </p:txBody>
          </p:sp>
        </p:grpSp>
        <p:grpSp>
          <p:nvGrpSpPr>
            <p:cNvPr id="14" name="Grupo 13"/>
            <p:cNvGrpSpPr/>
            <p:nvPr/>
          </p:nvGrpSpPr>
          <p:grpSpPr bwMode="auto">
            <a:xfrm>
              <a:off x="4798778" y="2509284"/>
              <a:ext cx="1717173" cy="776866"/>
              <a:chOff x="8232190" y="1981203"/>
              <a:chExt cx="2545308" cy="776319"/>
            </a:xfrm>
            <a:solidFill>
              <a:srgbClr val="92D050"/>
            </a:solidFill>
          </p:grpSpPr>
          <p:sp>
            <p:nvSpPr>
              <p:cNvPr id="24" name="Rectángulo 23"/>
              <p:cNvSpPr/>
              <p:nvPr/>
            </p:nvSpPr>
            <p:spPr>
              <a:xfrm>
                <a:off x="8232190" y="1981203"/>
                <a:ext cx="2545308" cy="776319"/>
              </a:xfrm>
              <a:prstGeom prst="rect">
                <a:avLst/>
              </a:prstGeom>
              <a:grpFill/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25" name="CuadroTexto 24"/>
              <p:cNvSpPr txBox="1"/>
              <p:nvPr/>
            </p:nvSpPr>
            <p:spPr>
              <a:xfrm>
                <a:off x="8232190" y="1981203"/>
                <a:ext cx="2545308" cy="7763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12065" tIns="12065" rIns="12065" bIns="12065" spcCol="1270" anchor="ctr"/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REDUCCION CONSUMOS USUARIOS</a:t>
                </a:r>
              </a:p>
            </p:txBody>
          </p:sp>
        </p:grpSp>
        <p:grpSp>
          <p:nvGrpSpPr>
            <p:cNvPr id="15" name="Grupo 6"/>
            <p:cNvGrpSpPr>
              <a:grpSpLocks/>
            </p:cNvGrpSpPr>
            <p:nvPr/>
          </p:nvGrpSpPr>
          <p:grpSpPr bwMode="auto">
            <a:xfrm>
              <a:off x="7102976" y="2017232"/>
              <a:ext cx="1717174" cy="776866"/>
              <a:chOff x="10799438" y="1620158"/>
              <a:chExt cx="2545309" cy="776319"/>
            </a:xfrm>
            <a:solidFill>
              <a:srgbClr val="C00000"/>
            </a:solidFill>
          </p:grpSpPr>
          <p:sp>
            <p:nvSpPr>
              <p:cNvPr id="22" name="Rectángulo 21"/>
              <p:cNvSpPr/>
              <p:nvPr/>
            </p:nvSpPr>
            <p:spPr>
              <a:xfrm>
                <a:off x="10798695" y="1620664"/>
                <a:ext cx="2546052" cy="775740"/>
              </a:xfrm>
              <a:prstGeom prst="rect">
                <a:avLst/>
              </a:prstGeom>
              <a:grpFill/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23" name="CuadroTexto 22"/>
              <p:cNvSpPr txBox="1"/>
              <p:nvPr/>
            </p:nvSpPr>
            <p:spPr>
              <a:xfrm>
                <a:off x="10798695" y="1620664"/>
                <a:ext cx="2546052" cy="77574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12065" tIns="12065" rIns="12065" bIns="12065" spcCol="1270" anchor="ctr"/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LUCHA CONTRA LA POBREZA ENERGETICA</a:t>
                </a:r>
              </a:p>
            </p:txBody>
          </p:sp>
        </p:grpSp>
        <p:grpSp>
          <p:nvGrpSpPr>
            <p:cNvPr id="16" name="Grupo 15"/>
            <p:cNvGrpSpPr/>
            <p:nvPr/>
          </p:nvGrpSpPr>
          <p:grpSpPr bwMode="auto">
            <a:xfrm>
              <a:off x="2555610" y="1628800"/>
              <a:ext cx="1717173" cy="776866"/>
              <a:chOff x="5423874" y="1190611"/>
              <a:chExt cx="2545308" cy="776319"/>
            </a:xfrm>
            <a:solidFill>
              <a:srgbClr val="92D050"/>
            </a:solidFill>
          </p:grpSpPr>
          <p:sp>
            <p:nvSpPr>
              <p:cNvPr id="20" name="Rectángulo 19"/>
              <p:cNvSpPr/>
              <p:nvPr/>
            </p:nvSpPr>
            <p:spPr>
              <a:xfrm>
                <a:off x="5423874" y="1190611"/>
                <a:ext cx="2545308" cy="776319"/>
              </a:xfrm>
              <a:prstGeom prst="rect">
                <a:avLst/>
              </a:prstGeom>
              <a:grpFill/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21" name="CuadroTexto 20"/>
              <p:cNvSpPr txBox="1"/>
              <p:nvPr/>
            </p:nvSpPr>
            <p:spPr>
              <a:xfrm>
                <a:off x="5423874" y="1190611"/>
                <a:ext cx="2545308" cy="7763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12065" tIns="12065" rIns="12065" bIns="12065" spcCol="1270" anchor="ctr"/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Calibri" panose="020F0502020204030204" pitchFamily="34" charset="0"/>
                  </a:rPr>
                  <a:t>REDUCCION</a:t>
                </a:r>
              </a:p>
            </p:txBody>
          </p:sp>
        </p:grpSp>
        <p:sp>
          <p:nvSpPr>
            <p:cNvPr id="17" name="Flecha derecha 20"/>
            <p:cNvSpPr>
              <a:spLocks noChangeArrowheads="1"/>
            </p:cNvSpPr>
            <p:nvPr/>
          </p:nvSpPr>
          <p:spPr bwMode="auto">
            <a:xfrm>
              <a:off x="2123573" y="2269438"/>
              <a:ext cx="432037" cy="360293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Flecha derecha 21"/>
            <p:cNvSpPr>
              <a:spLocks noChangeArrowheads="1"/>
            </p:cNvSpPr>
            <p:nvPr/>
          </p:nvSpPr>
          <p:spPr bwMode="auto">
            <a:xfrm>
              <a:off x="4355765" y="2277328"/>
              <a:ext cx="432037" cy="360293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Flecha derecha 23"/>
            <p:cNvSpPr>
              <a:spLocks noChangeArrowheads="1"/>
            </p:cNvSpPr>
            <p:nvPr/>
          </p:nvSpPr>
          <p:spPr bwMode="auto">
            <a:xfrm>
              <a:off x="6587958" y="2277328"/>
              <a:ext cx="432037" cy="360293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68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992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" sz="2400" b="1" dirty="0">
                <a:solidFill>
                  <a:srgbClr val="17474D"/>
                </a:solidFill>
                <a:latin typeface="Trebuchet MS" charset="0"/>
              </a:rPr>
              <a:t>Índice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915814" y="1660532"/>
            <a:ext cx="414088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66874" y="1744670"/>
            <a:ext cx="6418359" cy="366713"/>
          </a:xfrm>
          <a:prstGeom prst="round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La pobreza </a:t>
            </a:r>
            <a:r>
              <a:rPr lang="es-ES" dirty="0" smtClean="0">
                <a:solidFill>
                  <a:schemeClr val="bg1"/>
                </a:solidFill>
              </a:rPr>
              <a:t>energética: Definición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915814" y="2368557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2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566874" y="2451899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  <a:ea typeface="+mn-ea"/>
                <a:cs typeface="+mn-cs"/>
              </a:rPr>
              <a:t>  </a:t>
            </a:r>
            <a:r>
              <a:rPr lang="es-ES" sz="1600" b="1" dirty="0" smtClean="0">
                <a:solidFill>
                  <a:srgbClr val="17474D"/>
                </a:solidFill>
                <a:latin typeface="Century Gothic" pitchFamily="-108" charset="0"/>
                <a:ea typeface="+mn-ea"/>
                <a:cs typeface="+mn-cs"/>
              </a:rPr>
              <a:t>La pobreza </a:t>
            </a:r>
            <a:r>
              <a:rPr lang="es-ES" sz="1600" b="1" dirty="0" smtClean="0">
                <a:solidFill>
                  <a:srgbClr val="17474D"/>
                </a:solidFill>
                <a:latin typeface="Century Gothic" pitchFamily="-108" charset="0"/>
              </a:rPr>
              <a:t>energética: Medición</a:t>
            </a:r>
            <a:endParaRPr lang="es-ES" sz="1600" b="1" dirty="0">
              <a:solidFill>
                <a:srgbClr val="17474D"/>
              </a:solidFill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915814" y="309321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3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566874" y="3177350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 smtClean="0">
                <a:solidFill>
                  <a:srgbClr val="17474D"/>
                </a:solidFill>
              </a:rPr>
              <a:t>El acceso a la energía como derecho</a:t>
            </a:r>
            <a:endParaRPr lang="es-ES" dirty="0">
              <a:solidFill>
                <a:srgbClr val="17474D"/>
              </a:solidFill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915814" y="3818663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4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566874" y="3902801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 smtClean="0">
                <a:solidFill>
                  <a:srgbClr val="17474D"/>
                </a:solidFill>
              </a:rPr>
              <a:t>Efectos de la pobreza energética</a:t>
            </a:r>
            <a:endParaRPr lang="es-ES" dirty="0">
              <a:solidFill>
                <a:srgbClr val="17474D"/>
              </a:solidFill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915814" y="4544856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5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566874" y="4628994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>
                <a:solidFill>
                  <a:srgbClr val="17474D"/>
                </a:solidFill>
              </a:rPr>
              <a:t>La </a:t>
            </a:r>
            <a:r>
              <a:rPr lang="es-ES" dirty="0" smtClean="0">
                <a:solidFill>
                  <a:srgbClr val="17474D"/>
                </a:solidFill>
              </a:rPr>
              <a:t>intervención de Cruz Roja Española</a:t>
            </a:r>
            <a:endParaRPr lang="es-ES" dirty="0">
              <a:solidFill>
                <a:srgbClr val="17474D"/>
              </a:solidFill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915814" y="5271049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6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566874" y="5355187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 smtClean="0">
                <a:solidFill>
                  <a:srgbClr val="17474D"/>
                </a:solidFill>
              </a:rPr>
              <a:t>Comprometidos con las personas y el medio ambiente</a:t>
            </a:r>
            <a:endParaRPr lang="es-ES" dirty="0">
              <a:solidFill>
                <a:srgbClr val="174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33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6" name="Rectángulo 2"/>
          <p:cNvSpPr>
            <a:spLocks noChangeArrowheads="1"/>
          </p:cNvSpPr>
          <p:nvPr/>
        </p:nvSpPr>
        <p:spPr bwMode="auto">
          <a:xfrm>
            <a:off x="4283968" y="2564904"/>
            <a:ext cx="43195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 este llamamiento, que tendrá una duración inicial de 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tres años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pretendemos ofrecer </a:t>
            </a: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respuestas integrales a la lucha contra el 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cambio climático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desde la dimensión interna de la Institución con la puesta en marcha de medidas de 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reducción de GEI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el control de las emisiones, y una dimensión externa trabajando con nuestros colectivos vulnerables en 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lucha contra la pobreza energética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s-ES" sz="1400" b="1" dirty="0">
              <a:solidFill>
                <a:srgbClr val="000000"/>
              </a:solidFill>
              <a:latin typeface="Calibri" panose="020F05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1" y="2636912"/>
            <a:ext cx="317341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388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¿Que hacemos?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8" name="Rectángulo 2"/>
          <p:cNvSpPr>
            <a:spLocks noChangeArrowheads="1"/>
          </p:cNvSpPr>
          <p:nvPr/>
        </p:nvSpPr>
        <p:spPr bwMode="auto">
          <a:xfrm>
            <a:off x="-394811" y="1869608"/>
            <a:ext cx="561824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Talleres </a:t>
            </a:r>
            <a:r>
              <a:rPr lang="es-ES" alt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economía </a:t>
            </a:r>
            <a:r>
              <a:rPr lang="es-ES" alt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doméstica, r</a:t>
            </a:r>
            <a:r>
              <a:rPr lang="es-ES" alt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ecomendaciones </a:t>
            </a:r>
            <a:r>
              <a:rPr lang="es-ES" alt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sobre buenas prácticas ambientales a realizar en el hogar, incluyendo cambio de hábitos y comportamientos.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Dotación </a:t>
            </a:r>
            <a:r>
              <a:rPr lang="es-ES" alt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 las familias de un </a:t>
            </a:r>
            <a:r>
              <a:rPr lang="es-ES" alt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 de micro eficiencia energética </a:t>
            </a:r>
            <a:r>
              <a:rPr lang="es-ES" alt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para el hogar.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 </a:t>
            </a:r>
            <a:r>
              <a:rPr lang="es-ES" alt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sus facturas eléctricas </a:t>
            </a:r>
            <a:r>
              <a:rPr lang="es-ES" alt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y la emisión de informe de recomendaciones acerca de la posibilidad de solicitar el bono social, cambio de potencia contratada, etc.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Pequeñas </a:t>
            </a:r>
            <a:r>
              <a:rPr lang="es-ES" alt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rehabilitaciones en el hogar</a:t>
            </a:r>
            <a:r>
              <a:rPr lang="es-ES" alt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Capacitación de personas voluntarias </a:t>
            </a:r>
            <a:endParaRPr lang="es-ES" altLang="es-ES" sz="16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Alianzas con empresas</a:t>
            </a:r>
            <a:endParaRPr lang="es-ES" altLang="es-ES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203" y="1995113"/>
            <a:ext cx="2910744" cy="1764087"/>
          </a:xfrm>
          <a:prstGeom prst="rect">
            <a:avLst/>
          </a:prstGeom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25" y="4203601"/>
            <a:ext cx="2915622" cy="164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20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1" y="812171"/>
            <a:ext cx="7476564" cy="52842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964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Resultados Esperados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02212" y="1821606"/>
            <a:ext cx="553701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Contribuiremos </a:t>
            </a: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los objetivos de la conferencia de París sobre Cambio Climático y a </a:t>
            </a:r>
            <a:r>
              <a:rPr lang="es-E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</a:t>
            </a:r>
            <a:r>
              <a:rPr lang="es-ES" sz="1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ODS</a:t>
            </a:r>
            <a:r>
              <a:rPr lang="es-E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ES" sz="1600" b="1" dirty="0">
              <a:solidFill>
                <a:srgbClr val="000000"/>
              </a:solidFill>
              <a:latin typeface="Calibri" panose="020F05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Reduciremos la emisión de </a:t>
            </a:r>
            <a:r>
              <a:rPr lang="es-ES" sz="16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GEI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la Institución.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Compensaremos</a:t>
            </a:r>
            <a:r>
              <a:rPr lang="es-E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las emisiones de CO2 para asegurar una entidad sostenible y responsable medioambientalmente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Financiaremos 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lucha contra la pobreza energética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los colectivos vulnerables en situación de riesgo de pobreza en el ámbito nacional e internacional.</a:t>
            </a:r>
            <a:endParaRPr lang="es-ES" sz="1600" b="1" dirty="0">
              <a:solidFill>
                <a:srgbClr val="000000"/>
              </a:solidFill>
              <a:latin typeface="Calibri" panose="020F05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Ayudaremos a los hogares con dificultades para 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hacer frente al pago de sus suministros de energía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través del fomento de un uso responsable de la energía</a:t>
            </a:r>
            <a:r>
              <a:rPr lang="es-E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Fomentaremos 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la colaboración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entre empresas y CRE para paliar la pobreza energética</a:t>
            </a:r>
            <a:r>
              <a:rPr lang="es-E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2" y="1930064"/>
            <a:ext cx="3040527" cy="172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de pobreza energetica cRUZ rO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2" y="3876819"/>
            <a:ext cx="3040527" cy="17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9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Las cifras del llamamiento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77913" y="1646238"/>
            <a:ext cx="698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28" y="2210735"/>
            <a:ext cx="3672408" cy="244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3668" y="2210735"/>
            <a:ext cx="52174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ea typeface="Times New Roman" panose="02020603050405020304" pitchFamily="18" charset="0"/>
              </a:rPr>
              <a:t>La huella de Carbono de Cruz Roja Española en 2017 ha sido de 15.975,16 </a:t>
            </a:r>
            <a:r>
              <a:rPr lang="es-ES" sz="1600" b="1" dirty="0" smtClean="0">
                <a:ea typeface="Times New Roman" panose="02020603050405020304" pitchFamily="18" charset="0"/>
              </a:rPr>
              <a:t>toneladas </a:t>
            </a:r>
          </a:p>
          <a:p>
            <a:pPr algn="ctr"/>
            <a:endParaRPr lang="es-ES" sz="1600" b="1" dirty="0" smtClean="0">
              <a:ea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ea typeface="Times New Roman" panose="02020603050405020304" pitchFamily="18" charset="0"/>
              </a:rPr>
              <a:t>Ratio </a:t>
            </a:r>
            <a:r>
              <a:rPr lang="es-ES" sz="1600" b="1" dirty="0">
                <a:ea typeface="Times New Roman" panose="02020603050405020304" pitchFamily="18" charset="0"/>
              </a:rPr>
              <a:t>de compensación es</a:t>
            </a:r>
            <a:r>
              <a:rPr lang="es-ES" sz="1600" b="1" dirty="0" smtClean="0">
                <a:ea typeface="Times New Roman" panose="02020603050405020304" pitchFamily="18" charset="0"/>
              </a:rPr>
              <a:t>:</a:t>
            </a:r>
          </a:p>
          <a:p>
            <a:pPr algn="ctr"/>
            <a:r>
              <a:rPr lang="es-ES" sz="1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1 </a:t>
            </a:r>
            <a:r>
              <a:rPr lang="es-ES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familia = 1 Tonelada CO2 = inversión 120€/año</a:t>
            </a:r>
            <a:r>
              <a:rPr lang="es-ES" sz="1600" b="1" dirty="0" smtClean="0">
                <a:ea typeface="Times New Roman" panose="02020603050405020304" pitchFamily="18" charset="0"/>
              </a:rPr>
              <a:t>,</a:t>
            </a:r>
          </a:p>
          <a:p>
            <a:pPr algn="ctr"/>
            <a:endParaRPr lang="es-ES" sz="1600" b="1" dirty="0">
              <a:ea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ea typeface="Times New Roman" panose="02020603050405020304" pitchFamily="18" charset="0"/>
              </a:rPr>
              <a:t>Inversión </a:t>
            </a:r>
            <a:r>
              <a:rPr lang="es-ES" sz="1600" b="1" dirty="0">
                <a:ea typeface="Times New Roman" panose="02020603050405020304" pitchFamily="18" charset="0"/>
              </a:rPr>
              <a:t>en lucha contra la pobreza energética de </a:t>
            </a:r>
            <a:r>
              <a:rPr lang="es-ES" sz="1600" b="1" dirty="0">
                <a:solidFill>
                  <a:srgbClr val="C00000"/>
                </a:solidFill>
                <a:ea typeface="Times New Roman" panose="02020603050405020304" pitchFamily="18" charset="0"/>
              </a:rPr>
              <a:t>1.917.019 € y 15.975 familias </a:t>
            </a:r>
            <a:r>
              <a:rPr lang="es-ES" sz="1600" b="1" dirty="0">
                <a:ea typeface="Times New Roman" panose="02020603050405020304" pitchFamily="18" charset="0"/>
              </a:rPr>
              <a:t>atendidas</a:t>
            </a:r>
            <a:r>
              <a:rPr lang="es-ES" sz="1600" b="1" dirty="0" smtClean="0">
                <a:ea typeface="Times New Roman" panose="02020603050405020304" pitchFamily="18" charset="0"/>
              </a:rPr>
              <a:t>.</a:t>
            </a:r>
          </a:p>
          <a:p>
            <a:pPr algn="ctr"/>
            <a:endParaRPr lang="es-ES" sz="1600" b="1" dirty="0"/>
          </a:p>
          <a:p>
            <a:pPr algn="ctr"/>
            <a:r>
              <a:rPr lang="es-ES" sz="1600" b="1" dirty="0" smtClean="0"/>
              <a:t>Fondo adicional 1.430.000 </a:t>
            </a:r>
            <a:r>
              <a:rPr lang="es-ES" sz="1600" b="1" dirty="0"/>
              <a:t>€ </a:t>
            </a:r>
            <a:endParaRPr lang="es-ES" sz="1600" b="1" dirty="0" smtClean="0"/>
          </a:p>
          <a:p>
            <a:pPr algn="ctr"/>
            <a:endParaRPr lang="es-ES" sz="1600" b="1" dirty="0"/>
          </a:p>
          <a:p>
            <a:pPr algn="ctr"/>
            <a:r>
              <a:rPr lang="es-ES" sz="1600" b="1" dirty="0" smtClean="0"/>
              <a:t>Con </a:t>
            </a:r>
            <a:r>
              <a:rPr lang="es-ES" sz="1600" b="1" dirty="0"/>
              <a:t>el compromiso </a:t>
            </a:r>
            <a:r>
              <a:rPr lang="es-ES" sz="1600" b="1" dirty="0" smtClean="0"/>
              <a:t>de </a:t>
            </a:r>
            <a:r>
              <a:rPr lang="es-ES" sz="1600" b="1" dirty="0"/>
              <a:t>atención a 15.975 </a:t>
            </a:r>
            <a:r>
              <a:rPr lang="es-ES" sz="1600" b="1" dirty="0" smtClean="0"/>
              <a:t>familias, </a:t>
            </a:r>
            <a:r>
              <a:rPr lang="es-ES" sz="1600" b="1" dirty="0"/>
              <a:t>más la ampliación del fondo del llamamiento, se espera llegar al total de familias atendidas en 2019 de </a:t>
            </a:r>
            <a:r>
              <a:rPr lang="es-ES" sz="1600" b="1" dirty="0">
                <a:solidFill>
                  <a:srgbClr val="C00000"/>
                </a:solidFill>
              </a:rPr>
              <a:t>24.315 familias.</a:t>
            </a:r>
          </a:p>
        </p:txBody>
      </p:sp>
    </p:spTree>
    <p:extLst>
      <p:ext uri="{BB962C8B-B14F-4D97-AF65-F5344CB8AC3E}">
        <p14:creationId xmlns:p14="http://schemas.microsoft.com/office/powerpoint/2010/main" val="2312973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grpSp>
        <p:nvGrpSpPr>
          <p:cNvPr id="4" name="Grupo 2"/>
          <p:cNvGrpSpPr>
            <a:grpSpLocks/>
          </p:cNvGrpSpPr>
          <p:nvPr/>
        </p:nvGrpSpPr>
        <p:grpSpPr bwMode="auto">
          <a:xfrm>
            <a:off x="1139812" y="3436512"/>
            <a:ext cx="7169150" cy="803275"/>
            <a:chOff x="1148361" y="4354419"/>
            <a:chExt cx="7168055" cy="802773"/>
          </a:xfrm>
        </p:grpSpPr>
        <p:grpSp>
          <p:nvGrpSpPr>
            <p:cNvPr id="6" name="Grupo 5"/>
            <p:cNvGrpSpPr/>
            <p:nvPr/>
          </p:nvGrpSpPr>
          <p:grpSpPr bwMode="auto">
            <a:xfrm>
              <a:off x="1148361" y="4380326"/>
              <a:ext cx="1717173" cy="776866"/>
              <a:chOff x="5423874" y="1987987"/>
              <a:chExt cx="2545308" cy="776319"/>
            </a:xfrm>
            <a:solidFill>
              <a:schemeClr val="tx1"/>
            </a:solidFill>
          </p:grpSpPr>
          <p:sp>
            <p:nvSpPr>
              <p:cNvPr id="16" name="Rectángulo 15"/>
              <p:cNvSpPr/>
              <p:nvPr/>
            </p:nvSpPr>
            <p:spPr>
              <a:xfrm>
                <a:off x="5423874" y="1987987"/>
                <a:ext cx="2545308" cy="776319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CuadroTexto 16"/>
              <p:cNvSpPr txBox="1"/>
              <p:nvPr/>
            </p:nvSpPr>
            <p:spPr>
              <a:xfrm>
                <a:off x="5423874" y="1987987"/>
                <a:ext cx="2545308" cy="77631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065" tIns="12065" rIns="12065" bIns="12065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Una Tonelada de CO2 emitida</a:t>
                </a:r>
              </a:p>
            </p:txBody>
          </p:sp>
        </p:grpSp>
        <p:grpSp>
          <p:nvGrpSpPr>
            <p:cNvPr id="7" name="Grupo 6"/>
            <p:cNvGrpSpPr/>
            <p:nvPr/>
          </p:nvGrpSpPr>
          <p:grpSpPr bwMode="auto">
            <a:xfrm>
              <a:off x="3873802" y="4361505"/>
              <a:ext cx="1717173" cy="776866"/>
              <a:chOff x="5423874" y="1987987"/>
              <a:chExt cx="2545308" cy="776319"/>
            </a:xfrm>
            <a:solidFill>
              <a:srgbClr val="92D050"/>
            </a:solidFill>
          </p:grpSpPr>
          <p:sp>
            <p:nvSpPr>
              <p:cNvPr id="14" name="Rectángulo 13"/>
              <p:cNvSpPr/>
              <p:nvPr/>
            </p:nvSpPr>
            <p:spPr>
              <a:xfrm>
                <a:off x="5423874" y="1987987"/>
                <a:ext cx="2545308" cy="776319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CuadroTexto 14"/>
              <p:cNvSpPr txBox="1"/>
              <p:nvPr/>
            </p:nvSpPr>
            <p:spPr>
              <a:xfrm>
                <a:off x="5423874" y="1987987"/>
                <a:ext cx="2545308" cy="77631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065" tIns="12065" rIns="12065" bIns="12065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120€ </a:t>
                </a:r>
                <a:r>
                  <a:rPr lang="es-E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invertidos en compensación</a:t>
                </a:r>
              </a:p>
            </p:txBody>
          </p:sp>
        </p:grpSp>
        <p:grpSp>
          <p:nvGrpSpPr>
            <p:cNvPr id="8" name="Grupo 7"/>
            <p:cNvGrpSpPr/>
            <p:nvPr/>
          </p:nvGrpSpPr>
          <p:grpSpPr bwMode="auto">
            <a:xfrm>
              <a:off x="6599243" y="4354419"/>
              <a:ext cx="1717173" cy="776866"/>
              <a:chOff x="5423874" y="1987987"/>
              <a:chExt cx="2545308" cy="776319"/>
            </a:xfrm>
            <a:solidFill>
              <a:srgbClr val="C00000"/>
            </a:solidFill>
          </p:grpSpPr>
          <p:sp>
            <p:nvSpPr>
              <p:cNvPr id="12" name="Rectángulo 11"/>
              <p:cNvSpPr/>
              <p:nvPr/>
            </p:nvSpPr>
            <p:spPr>
              <a:xfrm>
                <a:off x="5423874" y="1987987"/>
                <a:ext cx="2545308" cy="776319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CuadroTexto 12"/>
              <p:cNvSpPr txBox="1"/>
              <p:nvPr/>
            </p:nvSpPr>
            <p:spPr>
              <a:xfrm>
                <a:off x="5423874" y="1987987"/>
                <a:ext cx="2545308" cy="77631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065" tIns="12065" rIns="12065" bIns="12065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Trabajo con una familia</a:t>
                </a:r>
              </a:p>
            </p:txBody>
          </p:sp>
        </p:grpSp>
        <p:sp>
          <p:nvSpPr>
            <p:cNvPr id="9" name="Flecha derecha 21"/>
            <p:cNvSpPr>
              <a:spLocks noChangeArrowheads="1"/>
            </p:cNvSpPr>
            <p:nvPr/>
          </p:nvSpPr>
          <p:spPr bwMode="auto">
            <a:xfrm>
              <a:off x="3153649" y="4581142"/>
              <a:ext cx="432037" cy="360293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00206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s-ES" altLang="es-ES" sz="1800">
                <a:latin typeface="Arial" panose="020B0604020202020204" pitchFamily="34" charset="0"/>
              </a:endParaRPr>
            </a:p>
          </p:txBody>
        </p:sp>
        <p:sp>
          <p:nvSpPr>
            <p:cNvPr id="10" name="Flecha derecha 21"/>
            <p:cNvSpPr>
              <a:spLocks noChangeArrowheads="1"/>
            </p:cNvSpPr>
            <p:nvPr/>
          </p:nvSpPr>
          <p:spPr bwMode="auto">
            <a:xfrm>
              <a:off x="5879090" y="4540985"/>
              <a:ext cx="432037" cy="360293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00206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s-ES" altLang="es-ES" sz="1800">
                <a:latin typeface="Arial" panose="020B0604020202020204" pitchFamily="34" charset="0"/>
              </a:endParaRPr>
            </a:p>
          </p:txBody>
        </p:sp>
      </p:grpSp>
      <p:pic>
        <p:nvPicPr>
          <p:cNvPr id="1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36" y="4528551"/>
            <a:ext cx="3028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" y="1130481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454421" y="1220106"/>
            <a:ext cx="646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ea typeface="Times New Roman" panose="02020603050405020304" pitchFamily="18" charset="0"/>
              </a:rPr>
              <a:t>Siendo el </a:t>
            </a:r>
            <a:r>
              <a:rPr lang="es-ES" b="1" dirty="0">
                <a:solidFill>
                  <a:srgbClr val="C00000"/>
                </a:solidFill>
                <a:ea typeface="Times New Roman" panose="02020603050405020304" pitchFamily="18" charset="0"/>
              </a:rPr>
              <a:t>coste del kit de aproximadamente de unos 80€</a:t>
            </a:r>
            <a:r>
              <a:rPr lang="es-ES" b="1" dirty="0">
                <a:ea typeface="Times New Roman" panose="02020603050405020304" pitchFamily="18" charset="0"/>
              </a:rPr>
              <a:t>,</a:t>
            </a:r>
            <a:r>
              <a:rPr lang="es-ES" dirty="0">
                <a:ea typeface="Times New Roman" panose="02020603050405020304" pitchFamily="18" charset="0"/>
              </a:rPr>
              <a:t> se consigue una reducción anual en términos económicos de </a:t>
            </a:r>
            <a:r>
              <a:rPr lang="es-ES" b="1" dirty="0">
                <a:solidFill>
                  <a:srgbClr val="C00000"/>
                </a:solidFill>
                <a:ea typeface="Times New Roman" panose="02020603050405020304" pitchFamily="18" charset="0"/>
              </a:rPr>
              <a:t>90€/ anuales</a:t>
            </a:r>
            <a:r>
              <a:rPr lang="es-ES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s-ES" dirty="0">
                <a:ea typeface="Times New Roman" panose="02020603050405020304" pitchFamily="18" charset="0"/>
              </a:rPr>
              <a:t>en la factura del hogar y una reducción de unos </a:t>
            </a:r>
            <a:r>
              <a:rPr lang="es-ES" b="1" dirty="0">
                <a:solidFill>
                  <a:srgbClr val="C00000"/>
                </a:solidFill>
                <a:ea typeface="Times New Roman" panose="02020603050405020304" pitchFamily="18" charset="0"/>
              </a:rPr>
              <a:t>11`70KgCO2/kit</a:t>
            </a:r>
            <a:r>
              <a:rPr lang="es-ES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ES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dirty="0" smtClean="0">
                <a:ea typeface="Times New Roman" panose="02020603050405020304" pitchFamily="18" charset="0"/>
              </a:rPr>
              <a:t>Reducir </a:t>
            </a:r>
            <a:r>
              <a:rPr lang="es-ES" dirty="0">
                <a:ea typeface="Times New Roman" panose="02020603050405020304" pitchFamily="18" charset="0"/>
              </a:rPr>
              <a:t>una tonelada supone trabajar con 85,5 familias</a:t>
            </a:r>
            <a:r>
              <a:rPr lang="es-ES" dirty="0" smtClean="0">
                <a:ea typeface="Times New Roman" panose="02020603050405020304" pitchFamily="18" charset="0"/>
              </a:rPr>
              <a:t>.</a:t>
            </a:r>
            <a:endParaRPr lang="es-E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11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Emisiones  contempladas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9159" y="1787334"/>
            <a:ext cx="527700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C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Directas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b="1" dirty="0" smtClean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Emisiones </a:t>
            </a:r>
            <a:r>
              <a:rPr lang="es-ES" sz="1600" b="1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de CO2 asociadas a la </a:t>
            </a:r>
            <a:r>
              <a:rPr lang="es-ES" sz="1600" b="1" dirty="0">
                <a:solidFill>
                  <a:srgbClr val="C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energía primaria</a:t>
            </a:r>
            <a:r>
              <a:rPr lang="es-ES" sz="1600" b="1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consumida en aplicaciones estacionarias </a:t>
            </a:r>
            <a:r>
              <a:rPr lang="es-ES" sz="1600" b="1" dirty="0" smtClean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(calderas</a:t>
            </a:r>
            <a:r>
              <a:rPr lang="es-ES" sz="1600" b="1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, cocinas, etc.) en punto de</a:t>
            </a:r>
            <a:r>
              <a:rPr lang="es-ES" sz="1600" b="1" spc="-50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consumo.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b="1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Emisiones de CO2 equivalentes de las </a:t>
            </a:r>
            <a:r>
              <a:rPr lang="es-ES" sz="1600" b="1" dirty="0">
                <a:solidFill>
                  <a:srgbClr val="C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fugas por refrigerante </a:t>
            </a:r>
            <a:r>
              <a:rPr lang="es-ES" sz="1600" b="1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de equipos de</a:t>
            </a:r>
            <a:r>
              <a:rPr lang="es-ES" sz="1600" b="1" spc="-200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aire acondicionado.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b="1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Emisiones de CO2 asociadas a la energía primaria consumida en </a:t>
            </a:r>
            <a:r>
              <a:rPr lang="es-ES" sz="1600" b="1" dirty="0">
                <a:solidFill>
                  <a:srgbClr val="C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aplicaciones móviles </a:t>
            </a:r>
            <a:r>
              <a:rPr lang="es-ES" sz="1600" b="1" dirty="0" smtClean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(vehículos </a:t>
            </a:r>
            <a:r>
              <a:rPr lang="es-ES" sz="1600" b="1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de tierra y</a:t>
            </a:r>
            <a:r>
              <a:rPr lang="es-ES" sz="1600" b="1" spc="-15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agua</a:t>
            </a:r>
            <a:r>
              <a:rPr lang="es-ES" sz="1600" b="1" dirty="0" smtClean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 smtClean="0">
                <a:solidFill>
                  <a:srgbClr val="C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Indirectas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b="1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Emisiones de CO2 indirectas asociadas a la </a:t>
            </a:r>
            <a:r>
              <a:rPr lang="es-ES" sz="1600" b="1" dirty="0">
                <a:solidFill>
                  <a:srgbClr val="C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energía eléctrica </a:t>
            </a:r>
            <a:r>
              <a:rPr lang="es-ES" sz="1600" b="1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consumida en punto de consumo. Se tienen en cuenta las diferentes </a:t>
            </a:r>
            <a:r>
              <a:rPr lang="es-ES" sz="1600" b="1" dirty="0" smtClean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comercializadoras</a:t>
            </a:r>
            <a:endParaRPr lang="es-ES" sz="1600" b="1" dirty="0">
              <a:solidFill>
                <a:srgbClr val="000000"/>
              </a:solidFill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20" y="2049147"/>
            <a:ext cx="2973965" cy="1979038"/>
          </a:xfrm>
          <a:prstGeom prst="rect">
            <a:avLst/>
          </a:prstGeom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84" y="4201316"/>
            <a:ext cx="2973965" cy="154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898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Conclusiones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9042" y="2450704"/>
            <a:ext cx="4523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Proyecto que vincula temas medio ambientales y el trabajo con los colectivos mas vulnerables.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Relaciona aspectos de gestión ambiental interna con la actividad mas propia de Cruz Roja.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Requiere de la participación del voluntariado y del personal laboral.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Permite implicar a empresas y donantes y a la sociedad en general</a:t>
            </a:r>
            <a:endParaRPr lang="es-ES" sz="16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444" y="4759028"/>
            <a:ext cx="4448175" cy="1028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167" y="2182863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67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992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" sz="2400" b="1" dirty="0">
                <a:solidFill>
                  <a:srgbClr val="17474D"/>
                </a:solidFill>
                <a:latin typeface="Trebuchet MS" charset="0"/>
              </a:rPr>
              <a:t>Índice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915814" y="166053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66874" y="1744670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La pobreza </a:t>
            </a:r>
            <a:r>
              <a:rPr lang="es-ES" dirty="0" smtClean="0">
                <a:solidFill>
                  <a:schemeClr val="bg1"/>
                </a:solidFill>
              </a:rPr>
              <a:t>energética: Definición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915814" y="2368557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2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566874" y="2451899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-108" charset="0"/>
                <a:ea typeface="+mn-ea"/>
                <a:cs typeface="+mn-cs"/>
              </a:rPr>
              <a:t>  </a:t>
            </a:r>
            <a:r>
              <a:rPr lang="es-ES" sz="1600" b="1" dirty="0" smtClean="0">
                <a:solidFill>
                  <a:schemeClr val="bg1"/>
                </a:solidFill>
                <a:latin typeface="Century Gothic" pitchFamily="-108" charset="0"/>
                <a:ea typeface="+mn-ea"/>
                <a:cs typeface="+mn-cs"/>
              </a:rPr>
              <a:t>La pobreza </a:t>
            </a:r>
            <a:r>
              <a:rPr lang="es-ES" sz="1600" b="1" dirty="0" smtClean="0">
                <a:solidFill>
                  <a:schemeClr val="bg1"/>
                </a:solidFill>
                <a:latin typeface="Century Gothic" pitchFamily="-108" charset="0"/>
              </a:rPr>
              <a:t>energética: Medición</a:t>
            </a:r>
            <a:endParaRPr lang="es-ES" sz="1600" b="1" dirty="0">
              <a:solidFill>
                <a:schemeClr val="bg1"/>
              </a:solidFill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915814" y="309321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3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566874" y="3177350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</a:t>
            </a:r>
            <a:r>
              <a:rPr lang="es-ES" dirty="0" smtClean="0">
                <a:solidFill>
                  <a:schemeClr val="bg1"/>
                </a:solidFill>
              </a:rPr>
              <a:t>El acceso a la energía como derecho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915814" y="3818663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4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566874" y="3902801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</a:t>
            </a:r>
            <a:r>
              <a:rPr lang="es-ES" dirty="0" smtClean="0">
                <a:solidFill>
                  <a:schemeClr val="bg1"/>
                </a:solidFill>
              </a:rPr>
              <a:t>Efectos de la pobreza energética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915814" y="4544856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5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566874" y="4628994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La </a:t>
            </a:r>
            <a:r>
              <a:rPr lang="es-ES" dirty="0" smtClean="0">
                <a:solidFill>
                  <a:schemeClr val="bg1"/>
                </a:solidFill>
              </a:rPr>
              <a:t>intervención de Cruz Roja Española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915814" y="5271049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6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566874" y="5355187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</a:t>
            </a:r>
            <a:r>
              <a:rPr lang="es-ES" dirty="0" smtClean="0">
                <a:solidFill>
                  <a:schemeClr val="bg1"/>
                </a:solidFill>
              </a:rPr>
              <a:t>Comprometidos con las personas y el medio ambiente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17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28725" y="6029325"/>
            <a:ext cx="23780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/>
              <a:t>Logo de la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/>
              <a:t>empresa/entidad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5395" y="4316836"/>
            <a:ext cx="6815470" cy="7123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ES_tradnl" sz="2800" b="1" dirty="0" smtClean="0">
                <a:solidFill>
                  <a:srgbClr val="17474D"/>
                </a:solidFill>
                <a:latin typeface="Trebuchet MS" charset="0"/>
              </a:rPr>
              <a:t>GRACIAS POR SU ATENCIÓN</a:t>
            </a:r>
            <a:endParaRPr lang="es-ES" sz="2000" b="1" dirty="0">
              <a:solidFill>
                <a:schemeClr val="bg2">
                  <a:lumMod val="50000"/>
                </a:schemeClr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48" y="6029325"/>
            <a:ext cx="2493480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Pobreza Energética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: Definición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69257" y="1946424"/>
            <a:ext cx="491436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/>
              <a:t>La pobreza energética se entiende </a:t>
            </a:r>
            <a:r>
              <a:rPr lang="es-ES" sz="1600" b="1" dirty="0" smtClean="0"/>
              <a:t>como </a:t>
            </a:r>
            <a:r>
              <a:rPr lang="es-ES" sz="1600" b="1" dirty="0"/>
              <a:t>la consecuencia de una condición más extensa y difusa </a:t>
            </a:r>
            <a:r>
              <a:rPr lang="es-ES" sz="1600" b="1" dirty="0" smtClean="0"/>
              <a:t>denominada </a:t>
            </a:r>
            <a:r>
              <a:rPr lang="es-ES" sz="1600" b="1" dirty="0" smtClean="0">
                <a:solidFill>
                  <a:srgbClr val="C00000"/>
                </a:solidFill>
              </a:rPr>
              <a:t>vulnerabilidad </a:t>
            </a:r>
            <a:r>
              <a:rPr lang="es-ES" sz="1600" b="1" dirty="0">
                <a:solidFill>
                  <a:srgbClr val="C00000"/>
                </a:solidFill>
              </a:rPr>
              <a:t>energética</a:t>
            </a:r>
            <a:r>
              <a:rPr lang="es-ES" sz="1600" b="1" dirty="0"/>
              <a:t>, definida como la </a:t>
            </a:r>
            <a:r>
              <a:rPr lang="es-ES" sz="1600" b="1" i="1" dirty="0"/>
              <a:t>probabilidad de un hogar a experimentar una situación en la que dicho hogar no recibe una cantidad adecuada de servicios de la energía </a:t>
            </a:r>
            <a:r>
              <a:rPr lang="es-ES" sz="1600" b="1" dirty="0"/>
              <a:t>(</a:t>
            </a:r>
            <a:r>
              <a:rPr lang="es-ES" sz="1600" b="1" dirty="0" err="1"/>
              <a:t>Bouzarovski</a:t>
            </a:r>
            <a:r>
              <a:rPr lang="es-ES" sz="1600" b="1" dirty="0"/>
              <a:t> and </a:t>
            </a:r>
            <a:r>
              <a:rPr lang="es-ES" sz="1600" b="1" dirty="0" err="1"/>
              <a:t>Petrova</a:t>
            </a:r>
            <a:r>
              <a:rPr lang="es-ES" sz="1600" b="1" dirty="0"/>
              <a:t>, 2015</a:t>
            </a:r>
            <a:r>
              <a:rPr lang="es-ES" sz="1600" b="1" dirty="0" smtClean="0"/>
              <a:t>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 smtClean="0"/>
              <a:t> </a:t>
            </a:r>
            <a:r>
              <a:rPr lang="es-ES" sz="1600" b="1" dirty="0"/>
              <a:t>Este </a:t>
            </a:r>
            <a:r>
              <a:rPr lang="es-ES" sz="1600" b="1" dirty="0" smtClean="0"/>
              <a:t>enfoque </a:t>
            </a:r>
            <a:r>
              <a:rPr lang="es-ES" sz="1600" b="1" dirty="0"/>
              <a:t>explica la pobreza energética como una condición temporal causada por </a:t>
            </a:r>
            <a:r>
              <a:rPr lang="es-ES" sz="1600" b="1" dirty="0">
                <a:solidFill>
                  <a:srgbClr val="C00000"/>
                </a:solidFill>
              </a:rPr>
              <a:t>condiciones estructurales y coyunturales</a:t>
            </a:r>
            <a:r>
              <a:rPr lang="es-ES" sz="1600" b="1" dirty="0"/>
              <a:t> que van más allá de la triada de factores tradicionalmente </a:t>
            </a:r>
            <a:r>
              <a:rPr lang="es-ES" sz="1600" b="1" dirty="0" smtClean="0"/>
              <a:t>considerados: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Ingresos </a:t>
            </a:r>
            <a:r>
              <a:rPr lang="es-ES" sz="1600" b="1" dirty="0"/>
              <a:t>del </a:t>
            </a:r>
            <a:r>
              <a:rPr lang="es-ES" sz="1600" b="1" dirty="0" smtClean="0"/>
              <a:t>hogar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Precios </a:t>
            </a:r>
            <a:r>
              <a:rPr lang="es-ES" sz="1600" b="1" dirty="0"/>
              <a:t>de la </a:t>
            </a:r>
            <a:r>
              <a:rPr lang="es-ES" sz="1600" b="1" dirty="0" smtClean="0"/>
              <a:t>energía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/>
              <a:t>Eficiencia </a:t>
            </a:r>
            <a:r>
              <a:rPr lang="es-ES" sz="1600" b="1" dirty="0"/>
              <a:t>energética de la </a:t>
            </a:r>
            <a:r>
              <a:rPr lang="es-ES" sz="1600" b="1" dirty="0" smtClean="0"/>
              <a:t>vivienda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5" y="2360834"/>
            <a:ext cx="3413663" cy="23762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47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Pobreza Energética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: Definición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6725" y="2111197"/>
            <a:ext cx="82408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“</a:t>
            </a:r>
            <a:r>
              <a:rPr lang="es-ES" sz="2400" b="1" i="1" dirty="0"/>
              <a:t>I</a:t>
            </a:r>
            <a:r>
              <a:rPr lang="es-ES" sz="2400" b="1" i="1" dirty="0" smtClean="0"/>
              <a:t>ncapacidad </a:t>
            </a:r>
            <a:r>
              <a:rPr lang="es-ES" sz="2400" b="1" i="1" dirty="0"/>
              <a:t>[de un hogar] de alcanzar un nivel social y materialmente necesario de </a:t>
            </a:r>
            <a:r>
              <a:rPr lang="es-ES" sz="2400" b="1" i="1" dirty="0" smtClean="0"/>
              <a:t>servicios domésticos </a:t>
            </a:r>
            <a:r>
              <a:rPr lang="es-ES" sz="2400" b="1" i="1" dirty="0"/>
              <a:t>de la energía</a:t>
            </a:r>
            <a:r>
              <a:rPr lang="es-ES" sz="2400" b="1" dirty="0" smtClean="0"/>
              <a:t>”</a:t>
            </a:r>
          </a:p>
          <a:p>
            <a:pPr algn="r"/>
            <a:endParaRPr lang="es-ES" sz="1400" b="1" dirty="0" smtClean="0"/>
          </a:p>
          <a:p>
            <a:pPr algn="r"/>
            <a:r>
              <a:rPr lang="es-ES" sz="1400" b="1" dirty="0" err="1" smtClean="0"/>
              <a:t>Bouzarovski</a:t>
            </a:r>
            <a:r>
              <a:rPr lang="es-ES" sz="1400" b="1" dirty="0" smtClean="0"/>
              <a:t> </a:t>
            </a:r>
            <a:r>
              <a:rPr lang="es-ES" sz="1400" b="1" dirty="0"/>
              <a:t>and </a:t>
            </a:r>
            <a:r>
              <a:rPr lang="es-ES" sz="1400" b="1" dirty="0" err="1"/>
              <a:t>Petrova</a:t>
            </a:r>
            <a:r>
              <a:rPr lang="es-ES" sz="1400" b="1" dirty="0"/>
              <a:t>, </a:t>
            </a:r>
            <a:r>
              <a:rPr lang="es-ES" sz="1400" b="1" dirty="0" smtClean="0"/>
              <a:t>2015</a:t>
            </a:r>
            <a:endParaRPr lang="es-ES" sz="1400" b="1" dirty="0"/>
          </a:p>
          <a:p>
            <a:endParaRPr lang="es-ES" sz="2400" b="1" dirty="0"/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52" y="3315156"/>
            <a:ext cx="2379823" cy="25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0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Pobreza Energética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: Definición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6725" y="2235412"/>
            <a:ext cx="824084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La pobreza energética es la situación en la que se encuentra un hogar en el que no pueden ser satisfechas las </a:t>
            </a:r>
            <a:r>
              <a:rPr lang="es-ES" sz="2000" b="1" dirty="0">
                <a:solidFill>
                  <a:srgbClr val="C00000"/>
                </a:solidFill>
              </a:rPr>
              <a:t>necesidades básicas de suministros </a:t>
            </a:r>
            <a:r>
              <a:rPr lang="es-ES" sz="2000" b="1" dirty="0"/>
              <a:t>de energía, como consecuencia de un nivel de </a:t>
            </a:r>
            <a:r>
              <a:rPr lang="es-ES" sz="2000" b="1" dirty="0">
                <a:solidFill>
                  <a:srgbClr val="C00000"/>
                </a:solidFill>
              </a:rPr>
              <a:t>ingresos insuficiente </a:t>
            </a:r>
            <a:r>
              <a:rPr lang="es-ES" sz="2000" b="1" dirty="0"/>
              <a:t>y que, en su caso, puede verse agravada por disponer de una </a:t>
            </a:r>
            <a:r>
              <a:rPr lang="es-ES" sz="2000" b="1" dirty="0">
                <a:solidFill>
                  <a:srgbClr val="C00000"/>
                </a:solidFill>
              </a:rPr>
              <a:t>vivienda ineficiente </a:t>
            </a:r>
            <a:r>
              <a:rPr lang="es-ES" sz="2000" b="1" dirty="0"/>
              <a:t>en </a:t>
            </a:r>
            <a:r>
              <a:rPr lang="es-ES" sz="2000" b="1" dirty="0" smtClean="0"/>
              <a:t>energía.</a:t>
            </a:r>
          </a:p>
          <a:p>
            <a:pPr algn="just"/>
            <a:endParaRPr lang="es-ES" sz="2000" b="1" dirty="0"/>
          </a:p>
          <a:p>
            <a:pPr algn="r"/>
            <a:r>
              <a:rPr lang="es-ES" sz="1200" b="1" dirty="0" err="1" smtClean="0"/>
              <a:t>MITECO</a:t>
            </a:r>
            <a:r>
              <a:rPr lang="es-ES" sz="1200" b="1" dirty="0" smtClean="0"/>
              <a:t>, 2019</a:t>
            </a:r>
            <a:endParaRPr lang="es-ES" sz="1200" b="1" dirty="0"/>
          </a:p>
          <a:p>
            <a:pPr algn="just"/>
            <a:endParaRPr lang="es-ES" sz="2000" b="1" dirty="0"/>
          </a:p>
        </p:txBody>
      </p:sp>
      <p:sp>
        <p:nvSpPr>
          <p:cNvPr id="8" name="CuadroTexto 4"/>
          <p:cNvSpPr txBox="1"/>
          <p:nvPr/>
        </p:nvSpPr>
        <p:spPr>
          <a:xfrm>
            <a:off x="6239311" y="1268760"/>
            <a:ext cx="26622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4625134"/>
            <a:ext cx="43815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6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84708"/>
              </p:ext>
            </p:extLst>
          </p:nvPr>
        </p:nvGraphicFramePr>
        <p:xfrm>
          <a:off x="326911" y="1425601"/>
          <a:ext cx="8496944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729866021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3160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Factor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Fuerza Motriz</a:t>
                      </a:r>
                      <a:endParaRPr lang="es-E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94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C00000"/>
                          </a:solidFill>
                        </a:rPr>
                        <a:t>Acceso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Baja disponibilidad de vectores energéticos adecuados para cubrir las necesidades del hogar</a:t>
                      </a:r>
                      <a:endParaRPr lang="es-E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118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C00000"/>
                          </a:solidFill>
                        </a:rPr>
                        <a:t>Asequibilidad</a:t>
                      </a:r>
                    </a:p>
                    <a:p>
                      <a:pPr algn="ctr"/>
                      <a:endParaRPr lang="es-E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Desproporción entre el coste de la energía y los ingresos del hogar, incluyendo el papel de impuestos y mecanismos de asistencia. Incapacidad de invertir en la construcción de nuevas infraestructuras energéticas.</a:t>
                      </a:r>
                      <a:endParaRPr lang="es-E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5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C00000"/>
                          </a:solidFill>
                        </a:rPr>
                        <a:t>Flexibilidad</a:t>
                      </a:r>
                      <a:endParaRPr lang="es-E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Incapacidad de cambiar de un modo de provisión de energía que sea apropiado para las necesidades del hogar</a:t>
                      </a:r>
                      <a:endParaRPr lang="es-E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30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C00000"/>
                          </a:solidFill>
                        </a:rPr>
                        <a:t>Eficiencia energética</a:t>
                      </a:r>
                      <a:endParaRPr lang="es-E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Pérdida desproporcionada de energía útil en la conversión de energía primaria a servicios de la energía en el hogar</a:t>
                      </a:r>
                      <a:endParaRPr lang="es-E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79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C00000"/>
                          </a:solidFill>
                        </a:rPr>
                        <a:t>Necesidades</a:t>
                      </a:r>
                      <a:endParaRPr lang="es-E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Desajuste entre requerimientos energéticos del hogar y servicios de la energía disponible por razones sociales, culturales, económicas o de salud.</a:t>
                      </a:r>
                      <a:endParaRPr lang="es-E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3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C00000"/>
                          </a:solidFill>
                        </a:rPr>
                        <a:t>Prácticas</a:t>
                      </a:r>
                      <a:endParaRPr lang="es-E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Falta de conocimiento sobre programas de apoyo o formas eficientes de uso de energía en el hogar. </a:t>
                      </a:r>
                      <a:endParaRPr lang="es-E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7419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284862" y="5734127"/>
            <a:ext cx="7812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 smtClean="0"/>
              <a:t>Fuente</a:t>
            </a:r>
            <a:r>
              <a:rPr lang="es-ES" sz="1600" dirty="0"/>
              <a:t>: </a:t>
            </a:r>
            <a:r>
              <a:rPr lang="es-ES" sz="1600" dirty="0" err="1"/>
              <a:t>Bouzarovski</a:t>
            </a:r>
            <a:r>
              <a:rPr lang="es-ES" sz="1600" dirty="0"/>
              <a:t> y </a:t>
            </a:r>
            <a:r>
              <a:rPr lang="es-ES" sz="1600" dirty="0" err="1"/>
              <a:t>Petrova</a:t>
            </a:r>
            <a:r>
              <a:rPr lang="es-ES" sz="16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36680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99204" y="956952"/>
            <a:ext cx="78120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4000" rIns="162000" bIns="118800" anchor="b"/>
          <a:lstStyle/>
          <a:p>
            <a:r>
              <a:rPr lang="es-ES" sz="2400" b="1" dirty="0">
                <a:solidFill>
                  <a:srgbClr val="17474D"/>
                </a:solidFill>
                <a:latin typeface="Trebuchet MS" charset="0"/>
              </a:rPr>
              <a:t>Índice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915814" y="166053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66874" y="1744670"/>
            <a:ext cx="6418359" cy="366713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  La pobreza </a:t>
            </a:r>
            <a:r>
              <a:rPr lang="es-ES" dirty="0" smtClean="0">
                <a:solidFill>
                  <a:schemeClr val="bg1"/>
                </a:solidFill>
              </a:rPr>
              <a:t>energética: Definición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915814" y="2368557"/>
            <a:ext cx="414088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2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566874" y="2451899"/>
            <a:ext cx="6418359" cy="366713"/>
          </a:xfrm>
          <a:prstGeom prst="round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-108" charset="0"/>
                <a:ea typeface="+mn-ea"/>
                <a:cs typeface="+mn-cs"/>
              </a:rPr>
              <a:t>  </a:t>
            </a:r>
            <a:r>
              <a:rPr lang="es-ES" sz="1600" b="1" dirty="0" smtClean="0">
                <a:solidFill>
                  <a:schemeClr val="bg1"/>
                </a:solidFill>
                <a:latin typeface="Century Gothic" pitchFamily="-108" charset="0"/>
                <a:ea typeface="+mn-ea"/>
                <a:cs typeface="+mn-cs"/>
              </a:rPr>
              <a:t>La pobreza </a:t>
            </a:r>
            <a:r>
              <a:rPr lang="es-ES" sz="1600" b="1" dirty="0" smtClean="0">
                <a:solidFill>
                  <a:schemeClr val="bg1"/>
                </a:solidFill>
                <a:latin typeface="Century Gothic" pitchFamily="-108" charset="0"/>
              </a:rPr>
              <a:t>energética: Medición</a:t>
            </a:r>
            <a:endParaRPr lang="es-ES" sz="1600" b="1" dirty="0">
              <a:solidFill>
                <a:schemeClr val="bg1"/>
              </a:solidFill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915814" y="3093212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3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566874" y="3177350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 smtClean="0">
                <a:solidFill>
                  <a:srgbClr val="17474D"/>
                </a:solidFill>
              </a:rPr>
              <a:t>El acceso a la energía como derecho</a:t>
            </a:r>
            <a:endParaRPr lang="es-ES" dirty="0">
              <a:solidFill>
                <a:srgbClr val="17474D"/>
              </a:solidFill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915814" y="3818663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4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566874" y="3902801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 smtClean="0">
                <a:solidFill>
                  <a:srgbClr val="17474D"/>
                </a:solidFill>
              </a:rPr>
              <a:t>Efectos de la pobreza energética</a:t>
            </a:r>
            <a:endParaRPr lang="es-ES" dirty="0">
              <a:solidFill>
                <a:srgbClr val="17474D"/>
              </a:solidFill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915814" y="4544856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5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566874" y="4628994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>
                <a:solidFill>
                  <a:srgbClr val="17474D"/>
                </a:solidFill>
              </a:rPr>
              <a:t>La </a:t>
            </a:r>
            <a:r>
              <a:rPr lang="es-ES" dirty="0" smtClean="0">
                <a:solidFill>
                  <a:srgbClr val="17474D"/>
                </a:solidFill>
              </a:rPr>
              <a:t>intervención de Cruz Roja Española</a:t>
            </a:r>
            <a:endParaRPr lang="es-ES" dirty="0">
              <a:solidFill>
                <a:srgbClr val="17474D"/>
              </a:solidFill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915814" y="5271049"/>
            <a:ext cx="414088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cmpd="sng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b="1" dirty="0">
                <a:solidFill>
                  <a:srgbClr val="17474D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pitchFamily="-108" charset="0"/>
              </a:rPr>
              <a:t>6</a:t>
            </a:r>
            <a:endParaRPr lang="es-ES" sz="1600" b="1" dirty="0">
              <a:solidFill>
                <a:srgbClr val="17474D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entury Gothic" pitchFamily="-108" charset="0"/>
              <a:ea typeface="+mn-ea"/>
              <a:cs typeface="+mn-cs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566874" y="5355187"/>
            <a:ext cx="6418359" cy="366713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Century Gothic" pitchFamily="-108" charset="0"/>
              </a:defRPr>
            </a:lvl1pPr>
          </a:lstStyle>
          <a:p>
            <a:r>
              <a:rPr lang="es-ES" dirty="0"/>
              <a:t>  </a:t>
            </a:r>
            <a:r>
              <a:rPr lang="es-ES" dirty="0" smtClean="0">
                <a:solidFill>
                  <a:srgbClr val="17474D"/>
                </a:solidFill>
              </a:rPr>
              <a:t>Comprometidos con las personas y el medio ambiente</a:t>
            </a:r>
            <a:endParaRPr lang="es-ES" dirty="0">
              <a:solidFill>
                <a:srgbClr val="174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0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371600"/>
            <a:ext cx="85725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Pobreza Energética</a:t>
            </a:r>
            <a:r>
              <a:rPr lang="es-ES_tradnl" sz="2400" dirty="0" smtClean="0">
                <a:solidFill>
                  <a:srgbClr val="17474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: Indicadores</a:t>
            </a:r>
            <a:endParaRPr lang="es-ES_tradnl" sz="2400" dirty="0">
              <a:solidFill>
                <a:srgbClr val="17474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6801" y="6396633"/>
            <a:ext cx="14668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@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itchFamily="34" charset="0"/>
                <a:ea typeface="ＭＳ Ｐゴシック" charset="0"/>
                <a:cs typeface="Arial"/>
              </a:rPr>
              <a:t>pablonavajo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ＭＳ Ｐゴシック" charset="0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1701" y="1803339"/>
            <a:ext cx="48467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/>
              <a:t>Porcentaje de población que se declara incapaz de mantener la vivienda a </a:t>
            </a:r>
            <a:r>
              <a:rPr lang="es-ES" sz="1600" b="1" dirty="0" smtClean="0"/>
              <a:t>una </a:t>
            </a:r>
            <a:r>
              <a:rPr lang="es-ES" sz="1600" b="1" dirty="0" smtClean="0">
                <a:solidFill>
                  <a:srgbClr val="C00000"/>
                </a:solidFill>
              </a:rPr>
              <a:t>temperatura </a:t>
            </a:r>
            <a:r>
              <a:rPr lang="es-ES" sz="1600" b="1" dirty="0">
                <a:solidFill>
                  <a:srgbClr val="C00000"/>
                </a:solidFill>
              </a:rPr>
              <a:t>adecuada </a:t>
            </a:r>
            <a:r>
              <a:rPr lang="es-ES" sz="1600" b="1" dirty="0" smtClean="0"/>
              <a:t>(</a:t>
            </a:r>
            <a:r>
              <a:rPr lang="es-ES" sz="1600" b="1" dirty="0" err="1" smtClean="0"/>
              <a:t>ECV</a:t>
            </a:r>
            <a:r>
              <a:rPr lang="es-ES" sz="1600" b="1" dirty="0"/>
              <a:t>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/>
              <a:t>Porcentaje </a:t>
            </a:r>
            <a:r>
              <a:rPr lang="es-ES" sz="1600" b="1" dirty="0"/>
              <a:t>de población que declara </a:t>
            </a:r>
            <a:r>
              <a:rPr lang="es-ES" sz="1600" b="1" dirty="0">
                <a:solidFill>
                  <a:srgbClr val="C00000"/>
                </a:solidFill>
              </a:rPr>
              <a:t>retrasos en el pago de las facturas de la </a:t>
            </a:r>
            <a:r>
              <a:rPr lang="es-ES" sz="1600" b="1" dirty="0" smtClean="0">
                <a:solidFill>
                  <a:srgbClr val="C00000"/>
                </a:solidFill>
              </a:rPr>
              <a:t>vivienda </a:t>
            </a:r>
            <a:r>
              <a:rPr lang="es-ES" sz="1600" b="1" dirty="0" smtClean="0"/>
              <a:t>(</a:t>
            </a:r>
            <a:r>
              <a:rPr lang="es-ES" sz="1600" b="1" dirty="0" err="1" smtClean="0"/>
              <a:t>ECV</a:t>
            </a:r>
            <a:r>
              <a:rPr lang="es-ES" sz="1600" b="1" dirty="0"/>
              <a:t>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</a:rPr>
              <a:t>Gastos </a:t>
            </a:r>
            <a:r>
              <a:rPr lang="es-ES" sz="1600" b="1" dirty="0">
                <a:solidFill>
                  <a:srgbClr val="C00000"/>
                </a:solidFill>
              </a:rPr>
              <a:t>desproporcionados</a:t>
            </a:r>
            <a:r>
              <a:rPr lang="es-ES" sz="1600" b="1" dirty="0"/>
              <a:t>: </a:t>
            </a:r>
            <a:r>
              <a:rPr lang="es-ES" sz="1600" b="1" dirty="0" smtClean="0"/>
              <a:t>porcentaje </a:t>
            </a:r>
            <a:r>
              <a:rPr lang="es-ES" sz="1600" b="1" dirty="0"/>
              <a:t>de población para </a:t>
            </a:r>
            <a:r>
              <a:rPr lang="es-ES" sz="1600" b="1" dirty="0" smtClean="0"/>
              <a:t>el que </a:t>
            </a:r>
            <a:r>
              <a:rPr lang="es-ES" sz="1600" b="1" dirty="0"/>
              <a:t>los gastos reales en energía doméstica (como porcentaje de ingresos totales </a:t>
            </a:r>
            <a:r>
              <a:rPr lang="es-ES" sz="1600" b="1" dirty="0" smtClean="0"/>
              <a:t>del hogar</a:t>
            </a:r>
            <a:r>
              <a:rPr lang="es-ES" sz="1600" b="1" dirty="0"/>
              <a:t>) está dos veces por encima de la </a:t>
            </a:r>
            <a:r>
              <a:rPr lang="es-ES" sz="1600" b="1" dirty="0" smtClean="0"/>
              <a:t>mediana (</a:t>
            </a:r>
            <a:r>
              <a:rPr lang="es-ES" sz="1600" b="1" dirty="0" err="1" smtClean="0"/>
              <a:t>EPF</a:t>
            </a:r>
            <a:r>
              <a:rPr lang="es-ES" sz="1600" b="1" dirty="0" smtClean="0"/>
              <a:t>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</a:rPr>
              <a:t>Pobreza energética escondida</a:t>
            </a:r>
            <a:r>
              <a:rPr lang="es-ES" sz="1600" b="1" dirty="0"/>
              <a:t>: </a:t>
            </a:r>
            <a:r>
              <a:rPr lang="es-ES" sz="1600" b="1" dirty="0" smtClean="0"/>
              <a:t>porcentaje </a:t>
            </a:r>
            <a:r>
              <a:rPr lang="es-ES" sz="1600" b="1" dirty="0"/>
              <a:t>de p</a:t>
            </a:r>
            <a:r>
              <a:rPr lang="es-ES" sz="1600" b="1" dirty="0" smtClean="0"/>
              <a:t>oblación para el </a:t>
            </a:r>
            <a:r>
              <a:rPr lang="es-ES" sz="1600" b="1" dirty="0"/>
              <a:t>que el gasto total en energía doméstica está por debajo de la mitad de la </a:t>
            </a:r>
            <a:r>
              <a:rPr lang="es-ES" sz="1600" b="1" dirty="0" smtClean="0"/>
              <a:t>mediana nacional</a:t>
            </a:r>
            <a:r>
              <a:rPr lang="es-ES" sz="1600" b="1" dirty="0"/>
              <a:t>. </a:t>
            </a:r>
            <a:r>
              <a:rPr lang="es-ES" sz="1600" b="1" dirty="0" smtClean="0"/>
              <a:t> (</a:t>
            </a:r>
            <a:r>
              <a:rPr lang="es-ES" sz="1600" b="1" dirty="0" err="1" smtClean="0"/>
              <a:t>EPF</a:t>
            </a:r>
            <a:r>
              <a:rPr lang="es-ES" sz="1600" b="1" dirty="0" smtClean="0"/>
              <a:t>)</a:t>
            </a:r>
            <a:endParaRPr lang="es-ES" sz="1600" b="1" dirty="0"/>
          </a:p>
        </p:txBody>
      </p:sp>
      <p:sp>
        <p:nvSpPr>
          <p:cNvPr id="9" name="Rectángulo 8"/>
          <p:cNvSpPr/>
          <p:nvPr/>
        </p:nvSpPr>
        <p:spPr>
          <a:xfrm>
            <a:off x="5570071" y="5286306"/>
            <a:ext cx="3411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dirty="0"/>
              <a:t>Encuesta de Presupuestos Familiares (</a:t>
            </a:r>
            <a:r>
              <a:rPr lang="es-ES" sz="1400" dirty="0" err="1" smtClean="0"/>
              <a:t>EPF</a:t>
            </a:r>
            <a:r>
              <a:rPr lang="es-ES" sz="1400" dirty="0" smtClean="0"/>
              <a:t>)</a:t>
            </a:r>
          </a:p>
          <a:p>
            <a:pPr algn="r"/>
            <a:r>
              <a:rPr lang="es-ES" sz="1400" dirty="0" smtClean="0"/>
              <a:t> </a:t>
            </a:r>
            <a:r>
              <a:rPr lang="es-ES" sz="1400" dirty="0"/>
              <a:t>Encuesta de Condiciones de Vida (</a:t>
            </a:r>
            <a:r>
              <a:rPr lang="es-ES" sz="1400" dirty="0" err="1"/>
              <a:t>ECV</a:t>
            </a:r>
            <a:r>
              <a:rPr lang="es-ES" dirty="0"/>
              <a:t>)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783" y="2240474"/>
            <a:ext cx="363283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3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2690</Words>
  <Application>Microsoft Office PowerPoint</Application>
  <PresentationFormat>Presentación en pantalla (4:3)</PresentationFormat>
  <Paragraphs>307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8" baseType="lpstr">
      <vt:lpstr>ＭＳ Ｐゴシック</vt:lpstr>
      <vt:lpstr>Arial</vt:lpstr>
      <vt:lpstr>Calibri</vt:lpstr>
      <vt:lpstr>Century Gothic</vt:lpstr>
      <vt:lpstr>Symbol</vt:lpstr>
      <vt:lpstr>Times</vt:lpstr>
      <vt:lpstr>Times New Roman</vt:lpstr>
      <vt:lpstr>Trebuchet MS</vt:lpstr>
      <vt:lpstr>Tema de Office</vt:lpstr>
      <vt:lpstr>Presentación de PowerPoint</vt:lpstr>
      <vt:lpstr>Presentación de PowerPoint</vt:lpstr>
      <vt:lpstr>Presentación de PowerPoint</vt:lpstr>
      <vt:lpstr>Pobreza Energética: Definición</vt:lpstr>
      <vt:lpstr>Pobreza Energética: Definición</vt:lpstr>
      <vt:lpstr>Pobreza Energética: Definición</vt:lpstr>
      <vt:lpstr>Presentación de PowerPoint</vt:lpstr>
      <vt:lpstr>Presentación de PowerPoint</vt:lpstr>
      <vt:lpstr>Pobreza Energética: Indicadores</vt:lpstr>
      <vt:lpstr>Pobreza Energética: Indicadores - Evolución</vt:lpstr>
      <vt:lpstr>Pobreza Energética: Indicadores</vt:lpstr>
      <vt:lpstr>Presentación de PowerPoint</vt:lpstr>
      <vt:lpstr>Presentación de PowerPoint</vt:lpstr>
      <vt:lpstr>Acceso a la energía como derecho</vt:lpstr>
      <vt:lpstr>La directiva del Parlamento Europeo y del Consejo </vt:lpstr>
      <vt:lpstr>Presentación de PowerPoint</vt:lpstr>
      <vt:lpstr>Presentación de PowerPoint</vt:lpstr>
      <vt:lpstr>Efectos de la pobreza energetica</vt:lpstr>
      <vt:lpstr>Efectos de la pobreza energética</vt:lpstr>
      <vt:lpstr>Bono social y tarifa regulada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Marco del llamamiento</vt:lpstr>
      <vt:lpstr>Compromisos</vt:lpstr>
      <vt:lpstr>Presentación de PowerPoint</vt:lpstr>
      <vt:lpstr>Lógica del llamamiento</vt:lpstr>
      <vt:lpstr>Presentación de PowerPoint</vt:lpstr>
      <vt:lpstr>¿Que hacemos?</vt:lpstr>
      <vt:lpstr>Presentación de PowerPoint</vt:lpstr>
      <vt:lpstr>Resultados Esperados</vt:lpstr>
      <vt:lpstr>Las cifras del llamamiento</vt:lpstr>
      <vt:lpstr>Presentación de PowerPoint</vt:lpstr>
      <vt:lpstr>Emisiones  contempladas</vt:lpstr>
      <vt:lpstr>Conclusiones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Ch.</dc:creator>
  <cp:lastModifiedBy>00  FMA*Pablo Navajo Gómez</cp:lastModifiedBy>
  <cp:revision>58</cp:revision>
  <cp:lastPrinted>2015-03-03T18:51:35Z</cp:lastPrinted>
  <dcterms:created xsi:type="dcterms:W3CDTF">2014-09-12T12:26:32Z</dcterms:created>
  <dcterms:modified xsi:type="dcterms:W3CDTF">2019-06-19T09:40:54Z</dcterms:modified>
</cp:coreProperties>
</file>