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15"/>
  </p:notesMasterIdLst>
  <p:handoutMasterIdLst>
    <p:handoutMasterId r:id="rId16"/>
  </p:handoutMasterIdLst>
  <p:sldIdLst>
    <p:sldId id="382" r:id="rId2"/>
    <p:sldId id="433" r:id="rId3"/>
    <p:sldId id="426" r:id="rId4"/>
    <p:sldId id="440" r:id="rId5"/>
    <p:sldId id="441" r:id="rId6"/>
    <p:sldId id="442" r:id="rId7"/>
    <p:sldId id="443" r:id="rId8"/>
    <p:sldId id="434" r:id="rId9"/>
    <p:sldId id="431" r:id="rId10"/>
    <p:sldId id="432" r:id="rId11"/>
    <p:sldId id="446" r:id="rId12"/>
    <p:sldId id="445" r:id="rId13"/>
    <p:sldId id="444" r:id="rId14"/>
  </p:sldIdLst>
  <p:sldSz cx="9144000" cy="6858000" type="screen4x3"/>
  <p:notesSz cx="6797675" cy="9928225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DDDDD"/>
    <a:srgbClr val="CC0000"/>
    <a:srgbClr val="006600"/>
    <a:srgbClr val="FF6600"/>
    <a:srgbClr val="FF0066"/>
    <a:srgbClr val="6600CC"/>
    <a:srgbClr val="333399"/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83" autoAdjust="0"/>
    <p:restoredTop sz="94294" autoAdjust="0"/>
  </p:normalViewPr>
  <p:slideViewPr>
    <p:cSldViewPr>
      <p:cViewPr varScale="1">
        <p:scale>
          <a:sx n="73" d="100"/>
          <a:sy n="73" d="100"/>
        </p:scale>
        <p:origin x="-11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1722" y="-10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AA1A972F-88CE-49B4-88BE-3173D3F47BE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xmlns="" id="{56BAF210-449F-47BB-949B-8C2AB04D4CE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xmlns="" id="{0B9EF18A-4EEB-49E8-AD8A-42C184EFB49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xmlns="" id="{9D2F6C9C-3F8A-4D0F-BB5A-FFCE66ECDEA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6FDC6A7-65AB-495E-BA87-817C432C0C85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xmlns="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0ACD3706-81EA-4E11-B543-13B49DD2FBF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DE67FAB4-1155-4A21-97D9-594E413EC19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xmlns="" id="{FD4C4A1B-E13C-4BBD-A98A-78072221F88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xmlns="" id="{D509F69D-1E19-43E1-9D70-0B05CCCC2DF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xmlns="" id="{68B8598D-BC67-48C7-9C18-319047EA62D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xmlns="" id="{D2AB07B7-973C-43F2-BE64-F977DB44E6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AADAD46-B2CC-4ED9-AAC3-28E1986B8B50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xmlns="" id="{11A43916-53DB-49F9-8CCE-DAD692CEBD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D4A49DF-E47F-454A-888C-96B73ED9AB5E}" type="slidenum">
              <a:rPr lang="es-ES" altLang="es-ES"/>
              <a:pPr>
                <a:spcBef>
                  <a:spcPct val="0"/>
                </a:spcBef>
              </a:pPr>
              <a:t>1</a:t>
            </a:fld>
            <a:endParaRPr lang="es-ES" altLang="es-ES"/>
          </a:p>
        </p:txBody>
      </p:sp>
      <p:sp>
        <p:nvSpPr>
          <p:cNvPr id="5123" name="Rectangle 1026">
            <a:extLst>
              <a:ext uri="{FF2B5EF4-FFF2-40B4-BE49-F238E27FC236}">
                <a16:creationId xmlns:a16="http://schemas.microsoft.com/office/drawing/2014/main" xmlns="" id="{92936202-F42D-4539-9F97-3D5D62A853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124" name="Rectangle 1027">
            <a:extLst>
              <a:ext uri="{FF2B5EF4-FFF2-40B4-BE49-F238E27FC236}">
                <a16:creationId xmlns:a16="http://schemas.microsoft.com/office/drawing/2014/main" xmlns="" id="{79B828E5-3F16-457E-93AF-E3DB1AA50F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ES" alt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xmlns="" id="{7F1EF464-BD9C-4CCC-A2AB-112E45F388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BCEC6A9-CA61-4F46-9180-67594034CBBA}" type="slidenum">
              <a:rPr lang="es-ES" altLang="es-ES"/>
              <a:pPr>
                <a:spcBef>
                  <a:spcPct val="0"/>
                </a:spcBef>
              </a:pPr>
              <a:t>2</a:t>
            </a:fld>
            <a:endParaRPr lang="es-ES" altLang="es-ES"/>
          </a:p>
        </p:txBody>
      </p:sp>
      <p:sp>
        <p:nvSpPr>
          <p:cNvPr id="7171" name="Rectangle 1026">
            <a:extLst>
              <a:ext uri="{FF2B5EF4-FFF2-40B4-BE49-F238E27FC236}">
                <a16:creationId xmlns:a16="http://schemas.microsoft.com/office/drawing/2014/main" xmlns="" id="{2171C6E8-A228-40B3-B971-B91DA068A7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72" name="Rectangle 1027">
            <a:extLst>
              <a:ext uri="{FF2B5EF4-FFF2-40B4-BE49-F238E27FC236}">
                <a16:creationId xmlns:a16="http://schemas.microsoft.com/office/drawing/2014/main" xmlns="" id="{889E0A1D-DF69-4E4E-A0C2-6825BCCF4B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ES" alt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xmlns="" id="{FA44D376-A593-4FF8-8D35-D5BD381D7E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EE4043-B7E6-471F-BF7A-F98805632E90}" type="slidenum">
              <a:rPr lang="es-ES" altLang="es-ES"/>
              <a:pPr>
                <a:spcBef>
                  <a:spcPct val="0"/>
                </a:spcBef>
              </a:pPr>
              <a:t>8</a:t>
            </a:fld>
            <a:endParaRPr lang="es-ES" altLang="es-ES"/>
          </a:p>
        </p:txBody>
      </p:sp>
      <p:sp>
        <p:nvSpPr>
          <p:cNvPr id="11267" name="Rectangle 1026">
            <a:extLst>
              <a:ext uri="{FF2B5EF4-FFF2-40B4-BE49-F238E27FC236}">
                <a16:creationId xmlns:a16="http://schemas.microsoft.com/office/drawing/2014/main" xmlns="" id="{35ADCB4B-AE90-46E0-9972-2D60BAC76A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268" name="Rectangle 1027">
            <a:extLst>
              <a:ext uri="{FF2B5EF4-FFF2-40B4-BE49-F238E27FC236}">
                <a16:creationId xmlns:a16="http://schemas.microsoft.com/office/drawing/2014/main" xmlns="" id="{C441134A-4C25-4086-894E-29146994A1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ES" alt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2052">
            <a:extLst>
              <a:ext uri="{FF2B5EF4-FFF2-40B4-BE49-F238E27FC236}">
                <a16:creationId xmlns:a16="http://schemas.microsoft.com/office/drawing/2014/main" xmlns="" id="{9DD52C38-A2F1-49B6-83FF-7FEE7BEEA4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2053">
            <a:extLst>
              <a:ext uri="{FF2B5EF4-FFF2-40B4-BE49-F238E27FC236}">
                <a16:creationId xmlns:a16="http://schemas.microsoft.com/office/drawing/2014/main" xmlns="" id="{CE419B40-6580-46C6-A696-83E6075F19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2054">
            <a:extLst>
              <a:ext uri="{FF2B5EF4-FFF2-40B4-BE49-F238E27FC236}">
                <a16:creationId xmlns:a16="http://schemas.microsoft.com/office/drawing/2014/main" xmlns="" id="{A564284A-4C27-4BBF-8E22-7BA8E3C068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F2994-FFD4-4892-B95C-1CC83BF51340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xmlns="" val="90159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2052">
            <a:extLst>
              <a:ext uri="{FF2B5EF4-FFF2-40B4-BE49-F238E27FC236}">
                <a16:creationId xmlns:a16="http://schemas.microsoft.com/office/drawing/2014/main" xmlns="" id="{DCC5CB20-21B2-4258-987A-982D43DB8A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2053">
            <a:extLst>
              <a:ext uri="{FF2B5EF4-FFF2-40B4-BE49-F238E27FC236}">
                <a16:creationId xmlns:a16="http://schemas.microsoft.com/office/drawing/2014/main" xmlns="" id="{B9D4B1A3-B583-4E82-A071-DEB9248507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2054">
            <a:extLst>
              <a:ext uri="{FF2B5EF4-FFF2-40B4-BE49-F238E27FC236}">
                <a16:creationId xmlns:a16="http://schemas.microsoft.com/office/drawing/2014/main" xmlns="" id="{82A653D9-19AF-46E9-858E-CE287D6FF9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2946D-4CD9-40EC-B6AE-B71970772159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xmlns="" val="2970283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2052">
            <a:extLst>
              <a:ext uri="{FF2B5EF4-FFF2-40B4-BE49-F238E27FC236}">
                <a16:creationId xmlns:a16="http://schemas.microsoft.com/office/drawing/2014/main" xmlns="" id="{8DBE6F21-0016-4FE6-B235-C7613B43A9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2053">
            <a:extLst>
              <a:ext uri="{FF2B5EF4-FFF2-40B4-BE49-F238E27FC236}">
                <a16:creationId xmlns:a16="http://schemas.microsoft.com/office/drawing/2014/main" xmlns="" id="{BB2D5AB8-86E2-47B2-8A48-7957FFADD9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2054">
            <a:extLst>
              <a:ext uri="{FF2B5EF4-FFF2-40B4-BE49-F238E27FC236}">
                <a16:creationId xmlns:a16="http://schemas.microsoft.com/office/drawing/2014/main" xmlns="" id="{B12392EA-607F-479D-927A-E15247BA97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A94AA-3967-403C-AC76-2BF6DF516862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xmlns="" val="1126375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2052">
            <a:extLst>
              <a:ext uri="{FF2B5EF4-FFF2-40B4-BE49-F238E27FC236}">
                <a16:creationId xmlns:a16="http://schemas.microsoft.com/office/drawing/2014/main" xmlns="" id="{1ECC6D98-D99C-4CEC-A845-369689A659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2053">
            <a:extLst>
              <a:ext uri="{FF2B5EF4-FFF2-40B4-BE49-F238E27FC236}">
                <a16:creationId xmlns:a16="http://schemas.microsoft.com/office/drawing/2014/main" xmlns="" id="{6E87EF46-2A8F-4B1E-88BC-46C10647B1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2054">
            <a:extLst>
              <a:ext uri="{FF2B5EF4-FFF2-40B4-BE49-F238E27FC236}">
                <a16:creationId xmlns:a16="http://schemas.microsoft.com/office/drawing/2014/main" xmlns="" id="{B0EF97FE-CD68-41F4-90AD-1FF23D6E98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924F1-B971-4B08-9831-55B5209D582A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xmlns="" val="185479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2052">
            <a:extLst>
              <a:ext uri="{FF2B5EF4-FFF2-40B4-BE49-F238E27FC236}">
                <a16:creationId xmlns:a16="http://schemas.microsoft.com/office/drawing/2014/main" xmlns="" id="{BD2A3049-DB90-45CA-A20A-78119593E1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2053">
            <a:extLst>
              <a:ext uri="{FF2B5EF4-FFF2-40B4-BE49-F238E27FC236}">
                <a16:creationId xmlns:a16="http://schemas.microsoft.com/office/drawing/2014/main" xmlns="" id="{C0781A7D-D100-47DF-8820-66E491AB90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2054">
            <a:extLst>
              <a:ext uri="{FF2B5EF4-FFF2-40B4-BE49-F238E27FC236}">
                <a16:creationId xmlns:a16="http://schemas.microsoft.com/office/drawing/2014/main" xmlns="" id="{B9ED0E3B-05AA-4150-A9B2-85AB595C5A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1C92F-02DF-4506-9A45-CC9F528EB49F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xmlns="" val="3638041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2052">
            <a:extLst>
              <a:ext uri="{FF2B5EF4-FFF2-40B4-BE49-F238E27FC236}">
                <a16:creationId xmlns:a16="http://schemas.microsoft.com/office/drawing/2014/main" xmlns="" id="{F515B074-BC71-491F-809F-F508F10A59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2053">
            <a:extLst>
              <a:ext uri="{FF2B5EF4-FFF2-40B4-BE49-F238E27FC236}">
                <a16:creationId xmlns:a16="http://schemas.microsoft.com/office/drawing/2014/main" xmlns="" id="{551E0A92-7FB2-4492-B495-71FA6096E8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2054">
            <a:extLst>
              <a:ext uri="{FF2B5EF4-FFF2-40B4-BE49-F238E27FC236}">
                <a16:creationId xmlns:a16="http://schemas.microsoft.com/office/drawing/2014/main" xmlns="" id="{47FD6CCE-0F89-48A6-9BA9-36E54F62F7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48008-7FDD-4215-8992-A969EEB08CE6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xmlns="" val="46421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2052">
            <a:extLst>
              <a:ext uri="{FF2B5EF4-FFF2-40B4-BE49-F238E27FC236}">
                <a16:creationId xmlns:a16="http://schemas.microsoft.com/office/drawing/2014/main" xmlns="" id="{F5BA8D0E-A69C-48AF-8E75-8ADE660F28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2053">
            <a:extLst>
              <a:ext uri="{FF2B5EF4-FFF2-40B4-BE49-F238E27FC236}">
                <a16:creationId xmlns:a16="http://schemas.microsoft.com/office/drawing/2014/main" xmlns="" id="{EFD3C385-F890-4BF2-AFAE-33D89BECAD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2054">
            <a:extLst>
              <a:ext uri="{FF2B5EF4-FFF2-40B4-BE49-F238E27FC236}">
                <a16:creationId xmlns:a16="http://schemas.microsoft.com/office/drawing/2014/main" xmlns="" id="{44431FAD-F4E2-4C31-927E-EC34FA91B1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D95A8-ED99-427E-987E-EADB4BE9BA4A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xmlns="" val="3600307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2052">
            <a:extLst>
              <a:ext uri="{FF2B5EF4-FFF2-40B4-BE49-F238E27FC236}">
                <a16:creationId xmlns:a16="http://schemas.microsoft.com/office/drawing/2014/main" xmlns="" id="{AA267D92-A3CA-4A1A-BC33-6C67D6EBE2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2053">
            <a:extLst>
              <a:ext uri="{FF2B5EF4-FFF2-40B4-BE49-F238E27FC236}">
                <a16:creationId xmlns:a16="http://schemas.microsoft.com/office/drawing/2014/main" xmlns="" id="{5CD32549-C92F-4A9C-80EA-633FF38BE8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2054">
            <a:extLst>
              <a:ext uri="{FF2B5EF4-FFF2-40B4-BE49-F238E27FC236}">
                <a16:creationId xmlns:a16="http://schemas.microsoft.com/office/drawing/2014/main" xmlns="" id="{2FE72D76-0E3E-4853-88B5-77B9628724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F236F-0E74-438F-BEC8-812B76320524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xmlns="" val="2198294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2052">
            <a:extLst>
              <a:ext uri="{FF2B5EF4-FFF2-40B4-BE49-F238E27FC236}">
                <a16:creationId xmlns:a16="http://schemas.microsoft.com/office/drawing/2014/main" xmlns="" id="{E7BE09B2-9D3E-4523-98F0-93538AE04D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2053">
            <a:extLst>
              <a:ext uri="{FF2B5EF4-FFF2-40B4-BE49-F238E27FC236}">
                <a16:creationId xmlns:a16="http://schemas.microsoft.com/office/drawing/2014/main" xmlns="" id="{6531846E-0C3B-48AE-B062-8FF30348BA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2054">
            <a:extLst>
              <a:ext uri="{FF2B5EF4-FFF2-40B4-BE49-F238E27FC236}">
                <a16:creationId xmlns:a16="http://schemas.microsoft.com/office/drawing/2014/main" xmlns="" id="{FB570702-2EA4-4B85-B8BF-033955BADD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E5032-8153-4E61-BD5F-4A96D547B1B7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xmlns="" val="3965449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52">
            <a:extLst>
              <a:ext uri="{FF2B5EF4-FFF2-40B4-BE49-F238E27FC236}">
                <a16:creationId xmlns:a16="http://schemas.microsoft.com/office/drawing/2014/main" xmlns="" id="{682EAA26-51E0-4246-A59F-8C64334127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2053">
            <a:extLst>
              <a:ext uri="{FF2B5EF4-FFF2-40B4-BE49-F238E27FC236}">
                <a16:creationId xmlns:a16="http://schemas.microsoft.com/office/drawing/2014/main" xmlns="" id="{8A4787E2-3D7C-463C-A224-4C10DE46ED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2054">
            <a:extLst>
              <a:ext uri="{FF2B5EF4-FFF2-40B4-BE49-F238E27FC236}">
                <a16:creationId xmlns:a16="http://schemas.microsoft.com/office/drawing/2014/main" xmlns="" id="{8FDEEBAF-BFE4-46CD-9FBD-DF27927ACA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8A33E-48D2-4D74-B305-0C8A1DFA5E58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xmlns="" val="3566204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2052">
            <a:extLst>
              <a:ext uri="{FF2B5EF4-FFF2-40B4-BE49-F238E27FC236}">
                <a16:creationId xmlns:a16="http://schemas.microsoft.com/office/drawing/2014/main" xmlns="" id="{CAFDCAC0-48D0-45CA-8D8E-F95EEB6739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2053">
            <a:extLst>
              <a:ext uri="{FF2B5EF4-FFF2-40B4-BE49-F238E27FC236}">
                <a16:creationId xmlns:a16="http://schemas.microsoft.com/office/drawing/2014/main" xmlns="" id="{98EC26A0-1AEC-4902-B828-76607A4606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2054">
            <a:extLst>
              <a:ext uri="{FF2B5EF4-FFF2-40B4-BE49-F238E27FC236}">
                <a16:creationId xmlns:a16="http://schemas.microsoft.com/office/drawing/2014/main" xmlns="" id="{926EEF8E-93C4-479D-B853-12329F9C00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3BF83-905A-4697-A91B-8190F67A239C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xmlns="" val="182640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2052">
            <a:extLst>
              <a:ext uri="{FF2B5EF4-FFF2-40B4-BE49-F238E27FC236}">
                <a16:creationId xmlns:a16="http://schemas.microsoft.com/office/drawing/2014/main" xmlns="" id="{652C3FC6-0FAE-45AE-9495-1C0D9905F8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2053">
            <a:extLst>
              <a:ext uri="{FF2B5EF4-FFF2-40B4-BE49-F238E27FC236}">
                <a16:creationId xmlns:a16="http://schemas.microsoft.com/office/drawing/2014/main" xmlns="" id="{9075BF69-B7DD-4CE8-9F2F-50BFA37868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2054">
            <a:extLst>
              <a:ext uri="{FF2B5EF4-FFF2-40B4-BE49-F238E27FC236}">
                <a16:creationId xmlns:a16="http://schemas.microsoft.com/office/drawing/2014/main" xmlns="" id="{62703B9C-7571-4B3F-8748-266B0E05FD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731F7-AA69-45FC-9097-06D5CCD0515E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xmlns="" val="1426900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050">
            <a:extLst>
              <a:ext uri="{FF2B5EF4-FFF2-40B4-BE49-F238E27FC236}">
                <a16:creationId xmlns:a16="http://schemas.microsoft.com/office/drawing/2014/main" xmlns="" id="{68BE34BB-36A5-4B17-8364-D62F9F8716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cambiar el estilo de título	</a:t>
            </a:r>
          </a:p>
        </p:txBody>
      </p:sp>
      <p:sp>
        <p:nvSpPr>
          <p:cNvPr id="1027" name="Rectangle 2051">
            <a:extLst>
              <a:ext uri="{FF2B5EF4-FFF2-40B4-BE49-F238E27FC236}">
                <a16:creationId xmlns:a16="http://schemas.microsoft.com/office/drawing/2014/main" xmlns="" id="{F59B4936-BE00-4940-BBAB-5709B5BEF8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239620" name="Rectangle 2052">
            <a:extLst>
              <a:ext uri="{FF2B5EF4-FFF2-40B4-BE49-F238E27FC236}">
                <a16:creationId xmlns:a16="http://schemas.microsoft.com/office/drawing/2014/main" xmlns="" id="{F77ACF24-54A0-4142-BD09-4D5408FEAC7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9621" name="Rectangle 2053">
            <a:extLst>
              <a:ext uri="{FF2B5EF4-FFF2-40B4-BE49-F238E27FC236}">
                <a16:creationId xmlns:a16="http://schemas.microsoft.com/office/drawing/2014/main" xmlns="" id="{ADA6DB00-094A-41B9-B3D7-3864F7992EB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9622" name="Rectangle 2054">
            <a:extLst>
              <a:ext uri="{FF2B5EF4-FFF2-40B4-BE49-F238E27FC236}">
                <a16:creationId xmlns:a16="http://schemas.microsoft.com/office/drawing/2014/main" xmlns="" id="{6AC07EA9-20F7-42D8-9482-C98ABB193EF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983EB05-DBB5-40A0-8463-89887E8ECAA7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26" descr="fondo rojo">
            <a:extLst>
              <a:ext uri="{FF2B5EF4-FFF2-40B4-BE49-F238E27FC236}">
                <a16:creationId xmlns:a16="http://schemas.microsoft.com/office/drawing/2014/main" xmlns="" id="{DA6730A3-D803-4D04-8865-588DA3CF71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4150"/>
            <a:ext cx="8858250" cy="657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027" descr="52">
            <a:extLst>
              <a:ext uri="{FF2B5EF4-FFF2-40B4-BE49-F238E27FC236}">
                <a16:creationId xmlns:a16="http://schemas.microsoft.com/office/drawing/2014/main" xmlns="" id="{19C0D54D-FCFC-4C54-8E3D-9259564DA0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6050" y="5876925"/>
            <a:ext cx="88519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1028">
            <a:extLst>
              <a:ext uri="{FF2B5EF4-FFF2-40B4-BE49-F238E27FC236}">
                <a16:creationId xmlns:a16="http://schemas.microsoft.com/office/drawing/2014/main" xmlns="" id="{974E27DA-C1C1-4D90-902F-3DF6B5211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5513" y="2133600"/>
            <a:ext cx="7362825" cy="366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ES" sz="4000" b="1" dirty="0">
                <a:solidFill>
                  <a:schemeClr val="bg1"/>
                </a:solidFill>
              </a:rPr>
              <a:t>PROPUESTAS DE MEJORA</a:t>
            </a:r>
            <a:endParaRPr lang="es-ES_tradnl" altLang="es-ES" sz="4000" dirty="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ES" sz="3600" dirty="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ES" sz="3600" dirty="0">
                <a:solidFill>
                  <a:schemeClr val="bg1"/>
                </a:solidFill>
              </a:rPr>
              <a:t>Encuesta Opina Voluntariado 2020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ES" sz="2000" dirty="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ES" sz="2000" dirty="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ES" sz="2000" dirty="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ES" sz="2400" dirty="0">
                <a:solidFill>
                  <a:schemeClr val="bg1"/>
                </a:solidFill>
              </a:rPr>
              <a:t>Asamblea Local </a:t>
            </a:r>
            <a:r>
              <a:rPr lang="es-ES_tradnl" altLang="es-ES" sz="2400" dirty="0" smtClean="0">
                <a:solidFill>
                  <a:schemeClr val="bg1"/>
                </a:solidFill>
              </a:rPr>
              <a:t>Madrid</a:t>
            </a:r>
            <a:endParaRPr lang="es-ES_tradnl" altLang="es-ES" sz="2400" dirty="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ES" sz="1200" dirty="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ES" sz="2400" dirty="0">
                <a:solidFill>
                  <a:schemeClr val="bg1"/>
                </a:solidFill>
              </a:rPr>
              <a:t>Marzo </a:t>
            </a:r>
            <a:r>
              <a:rPr lang="es-ES_tradnl" altLang="es-ES" sz="2400" dirty="0" smtClean="0">
                <a:solidFill>
                  <a:schemeClr val="bg1"/>
                </a:solidFill>
              </a:rPr>
              <a:t>2021</a:t>
            </a:r>
            <a:endParaRPr lang="es-ES_tradnl" altLang="es-E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>
            <a:extLst>
              <a:ext uri="{FF2B5EF4-FFF2-40B4-BE49-F238E27FC236}">
                <a16:creationId xmlns:a16="http://schemas.microsoft.com/office/drawing/2014/main" xmlns="" id="{67054F49-F6DC-4CA4-92C9-D4AB3A765C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6092825"/>
            <a:ext cx="87137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11">
            <a:extLst>
              <a:ext uri="{FF2B5EF4-FFF2-40B4-BE49-F238E27FC236}">
                <a16:creationId xmlns:a16="http://schemas.microsoft.com/office/drawing/2014/main" xmlns="" id="{7448338A-9BCD-4118-8F5E-681661B664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1913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33AF104-EF5B-41C6-A4FC-CCD13730D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347663"/>
            <a:ext cx="6659562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s-ES" sz="1600" b="1" dirty="0">
                <a:solidFill>
                  <a:srgbClr val="BA06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Propuestas de Mejora 2020, en detalle – Voluntariado: Asamblea Local</a:t>
            </a:r>
          </a:p>
        </p:txBody>
      </p:sp>
      <p:sp>
        <p:nvSpPr>
          <p:cNvPr id="13317" name="Line 4">
            <a:extLst>
              <a:ext uri="{FF2B5EF4-FFF2-40B4-BE49-F238E27FC236}">
                <a16:creationId xmlns:a16="http://schemas.microsoft.com/office/drawing/2014/main" xmlns="" id="{3BC7D17D-D546-4A00-A145-92DBAFD2BA5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825" y="833438"/>
            <a:ext cx="8642350" cy="0"/>
          </a:xfrm>
          <a:prstGeom prst="line">
            <a:avLst/>
          </a:prstGeom>
          <a:noFill/>
          <a:ln w="9525">
            <a:solidFill>
              <a:srgbClr val="BA061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0A919D1A-70CB-48B2-AC5B-B410882845CF}"/>
              </a:ext>
            </a:extLst>
          </p:cNvPr>
          <p:cNvSpPr txBox="1">
            <a:spLocks noChangeArrowheads="1"/>
          </p:cNvSpPr>
          <p:nvPr/>
        </p:nvSpPr>
        <p:spPr>
          <a:xfrm>
            <a:off x="617538" y="901700"/>
            <a:ext cx="7908925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sz="16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+mj-ea"/>
                <a:cs typeface="+mj-cs"/>
              </a:rPr>
              <a:t>Acciones para cada Asamblea local, con cierto nivel de detalle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xmlns="" id="{25A876A7-5AB3-4B26-B9BA-B4D99EFE1C07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1308100"/>
          <a:ext cx="8713788" cy="503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53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984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9122">
                <a:tc gridSpan="2">
                  <a:txBody>
                    <a:bodyPr/>
                    <a:lstStyle/>
                    <a:p>
                      <a:pPr algn="ctr"/>
                      <a:r>
                        <a:rPr lang="es-ES" sz="1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Aumentar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la confianza del voluntariado. </a:t>
                      </a:r>
                      <a:endParaRPr lang="es-ES" sz="1700" b="0" i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84406" marR="84406" marT="42203" marB="42203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700" b="0" i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84406" marR="84406" marT="42203" marB="42203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26961">
                <a:tc>
                  <a:txBody>
                    <a:bodyPr/>
                    <a:lstStyle/>
                    <a:p>
                      <a:pPr algn="r"/>
                      <a:r>
                        <a:rPr lang="es-ES" sz="1300" b="1" dirty="0">
                          <a:solidFill>
                            <a:srgbClr val="C00000"/>
                          </a:solidFill>
                        </a:rPr>
                        <a:t>Descripción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r>
                        <a:rPr lang="es-ES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Otorgando una mayor información de la Entidad y de la actividad, teniendo en cuenta a su vez la opinión de los voluntarios. </a:t>
                      </a:r>
                    </a:p>
                    <a:p>
                      <a:r>
                        <a:rPr lang="es-ES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Para ello crearemos un BLOG donde habrá secciones tales como: tutoriales para resolver preguntas frecuentes (apuntarse a un curso, solicitar la clave, identificar a su Técnico de Voluntariado…) y un Buzón de Sugerencias.  Y un mapa de las Zonas </a:t>
                      </a:r>
                      <a:r>
                        <a:rPr lang="es-ES" sz="1400" b="1" i="0" u="none" strike="noStrike" kern="1200" baseline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de Madrid. </a:t>
                      </a:r>
                      <a:endParaRPr lang="es-ES" sz="1300" dirty="0"/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603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dirty="0">
                          <a:solidFill>
                            <a:srgbClr val="C00000"/>
                          </a:solidFill>
                        </a:rPr>
                        <a:t>Promotor 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0" i="1" dirty="0">
                          <a:solidFill>
                            <a:srgbClr val="C00000"/>
                          </a:solidFill>
                        </a:rPr>
                        <a:t>Responsable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r>
                        <a:rPr lang="es-ES" sz="1300" dirty="0" smtClean="0"/>
                        <a:t>Técnicos de Voluntariado </a:t>
                      </a:r>
                      <a:endParaRPr lang="es-ES" sz="1300" dirty="0"/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3885">
                <a:tc>
                  <a:txBody>
                    <a:bodyPr/>
                    <a:lstStyle/>
                    <a:p>
                      <a:pPr algn="r"/>
                      <a:r>
                        <a:rPr lang="es-ES" sz="1300" b="1" dirty="0">
                          <a:solidFill>
                            <a:srgbClr val="C00000"/>
                          </a:solidFill>
                        </a:rPr>
                        <a:t>Recursos</a:t>
                      </a:r>
                    </a:p>
                    <a:p>
                      <a:pPr algn="r"/>
                      <a:r>
                        <a:rPr lang="es-ES" sz="1300" b="0" i="1" dirty="0">
                          <a:solidFill>
                            <a:srgbClr val="C00000"/>
                          </a:solidFill>
                        </a:rPr>
                        <a:t>Necesarios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r>
                        <a:rPr lang="es-ES" sz="1300" dirty="0" smtClean="0"/>
                        <a:t>Herramienta del BLOG</a:t>
                      </a:r>
                      <a:endParaRPr lang="es-ES" sz="1300" dirty="0"/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3885">
                <a:tc>
                  <a:txBody>
                    <a:bodyPr/>
                    <a:lstStyle/>
                    <a:p>
                      <a:pPr algn="r"/>
                      <a:r>
                        <a:rPr lang="es-ES" sz="1300" b="1" dirty="0">
                          <a:solidFill>
                            <a:srgbClr val="C00000"/>
                          </a:solidFill>
                        </a:rPr>
                        <a:t>Resultados esperados  </a:t>
                      </a:r>
                      <a:r>
                        <a:rPr lang="es-ES" sz="1300" b="0" i="1" dirty="0">
                          <a:solidFill>
                            <a:srgbClr val="C00000"/>
                          </a:solidFill>
                        </a:rPr>
                        <a:t>Indicadores (si procede)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r>
                        <a:rPr lang="es-ES" sz="1300" dirty="0" smtClean="0"/>
                        <a:t>Mandar de manera mensual con información de interés.</a:t>
                      </a:r>
                    </a:p>
                    <a:p>
                      <a:r>
                        <a:rPr lang="es-ES" sz="1300" dirty="0" smtClean="0"/>
                        <a:t>Incrementar</a:t>
                      </a:r>
                      <a:r>
                        <a:rPr lang="es-ES" sz="1300" baseline="0" dirty="0" smtClean="0"/>
                        <a:t> la confianza.</a:t>
                      </a:r>
                    </a:p>
                    <a:p>
                      <a:r>
                        <a:rPr lang="es-ES" sz="1300" baseline="0" dirty="0" smtClean="0"/>
                        <a:t>Aumentar la autonomía de los voluntarios. </a:t>
                      </a:r>
                      <a:endParaRPr lang="es-ES" sz="1300" dirty="0"/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6329">
                <a:tc>
                  <a:txBody>
                    <a:bodyPr/>
                    <a:lstStyle/>
                    <a:p>
                      <a:pPr algn="r"/>
                      <a:r>
                        <a:rPr lang="es-ES" sz="1300" b="1" dirty="0">
                          <a:solidFill>
                            <a:srgbClr val="C00000"/>
                          </a:solidFill>
                        </a:rPr>
                        <a:t>Tiempo </a:t>
                      </a:r>
                    </a:p>
                    <a:p>
                      <a:pPr algn="r"/>
                      <a:r>
                        <a:rPr lang="es-ES" sz="1300" b="0" i="1" dirty="0">
                          <a:solidFill>
                            <a:srgbClr val="C00000"/>
                          </a:solidFill>
                        </a:rPr>
                        <a:t>(Inicio / Fin - Duración)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r>
                        <a:rPr lang="es-ES" sz="1300" dirty="0" smtClean="0"/>
                        <a:t>Todos</a:t>
                      </a:r>
                      <a:r>
                        <a:rPr lang="es-ES" sz="1300" baseline="0" dirty="0" smtClean="0"/>
                        <a:t> los meses cada año.</a:t>
                      </a:r>
                      <a:endParaRPr lang="es-ES" sz="1300" dirty="0"/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29292">
                <a:tc>
                  <a:txBody>
                    <a:bodyPr/>
                    <a:lstStyle/>
                    <a:p>
                      <a:pPr algn="r"/>
                      <a:r>
                        <a:rPr lang="es-ES" sz="1300" b="1" dirty="0">
                          <a:solidFill>
                            <a:srgbClr val="C00000"/>
                          </a:solidFill>
                        </a:rPr>
                        <a:t>Observaciones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endParaRPr lang="es-ES" sz="1300" dirty="0"/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>
            <a:extLst>
              <a:ext uri="{FF2B5EF4-FFF2-40B4-BE49-F238E27FC236}">
                <a16:creationId xmlns:a16="http://schemas.microsoft.com/office/drawing/2014/main" xmlns="" id="{67054F49-F6DC-4CA4-92C9-D4AB3A765C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6092825"/>
            <a:ext cx="87137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11">
            <a:extLst>
              <a:ext uri="{FF2B5EF4-FFF2-40B4-BE49-F238E27FC236}">
                <a16:creationId xmlns:a16="http://schemas.microsoft.com/office/drawing/2014/main" xmlns="" id="{7448338A-9BCD-4118-8F5E-681661B664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1913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33AF104-EF5B-41C6-A4FC-CCD13730D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347663"/>
            <a:ext cx="6659562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s-ES" sz="1600" b="1" dirty="0">
                <a:solidFill>
                  <a:srgbClr val="BA06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Propuestas de Mejora 2020, en detalle – Voluntariado: Asamblea Local</a:t>
            </a:r>
          </a:p>
        </p:txBody>
      </p:sp>
      <p:sp>
        <p:nvSpPr>
          <p:cNvPr id="13317" name="Line 4">
            <a:extLst>
              <a:ext uri="{FF2B5EF4-FFF2-40B4-BE49-F238E27FC236}">
                <a16:creationId xmlns:a16="http://schemas.microsoft.com/office/drawing/2014/main" xmlns="" id="{3BC7D17D-D546-4A00-A145-92DBAFD2BA5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825" y="833438"/>
            <a:ext cx="8642350" cy="0"/>
          </a:xfrm>
          <a:prstGeom prst="line">
            <a:avLst/>
          </a:prstGeom>
          <a:noFill/>
          <a:ln w="9525">
            <a:solidFill>
              <a:srgbClr val="BA061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0A919D1A-70CB-48B2-AC5B-B410882845CF}"/>
              </a:ext>
            </a:extLst>
          </p:cNvPr>
          <p:cNvSpPr txBox="1">
            <a:spLocks noChangeArrowheads="1"/>
          </p:cNvSpPr>
          <p:nvPr/>
        </p:nvSpPr>
        <p:spPr>
          <a:xfrm>
            <a:off x="617538" y="901700"/>
            <a:ext cx="7908925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sz="16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+mj-ea"/>
                <a:cs typeface="+mj-cs"/>
              </a:rPr>
              <a:t>Acciones para cada Asamblea local, con cierto nivel de detalle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xmlns="" id="{25A876A7-5AB3-4B26-B9BA-B4D99EFE1C07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1308100"/>
          <a:ext cx="8713788" cy="503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53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984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9122">
                <a:tc gridSpan="2">
                  <a:txBody>
                    <a:bodyPr/>
                    <a:lstStyle/>
                    <a:p>
                      <a:pPr algn="ctr"/>
                      <a:r>
                        <a:rPr lang="es-ES" sz="1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Mejorar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la gestión de la actividad. </a:t>
                      </a:r>
                      <a:endParaRPr lang="es-ES" sz="1700" b="0" i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84406" marR="84406" marT="42203" marB="42203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700" b="0" i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84406" marR="84406" marT="42203" marB="42203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26961">
                <a:tc>
                  <a:txBody>
                    <a:bodyPr/>
                    <a:lstStyle/>
                    <a:p>
                      <a:pPr algn="r"/>
                      <a:r>
                        <a:rPr lang="es-ES" sz="1300" b="1" dirty="0">
                          <a:solidFill>
                            <a:srgbClr val="C00000"/>
                          </a:solidFill>
                        </a:rPr>
                        <a:t>Descripción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r>
                        <a:rPr lang="es-ES" sz="14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Reforzar</a:t>
                      </a:r>
                      <a:r>
                        <a:rPr lang="es-ES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la figura del Referente de actividad mejorar el proceso de acompañamiento, apoyo, información… cuando llegan a la actividad. </a:t>
                      </a:r>
                    </a:p>
                    <a:p>
                      <a:r>
                        <a:rPr lang="es-ES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Incluir a las personas voluntarias en las reuniones de área para compartir los logros y objetivos del área</a:t>
                      </a:r>
                      <a:r>
                        <a:rPr lang="es-ES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.</a:t>
                      </a:r>
                    </a:p>
                    <a:p>
                      <a:r>
                        <a:rPr lang="es-ES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Realizar una guía de bienvenida del proyecto y que sea la figura del Referente quien se la entregue a la persona voluntaria.</a:t>
                      </a:r>
                      <a:endParaRPr lang="es-ES" sz="1300" dirty="0"/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603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dirty="0">
                          <a:solidFill>
                            <a:srgbClr val="C00000"/>
                          </a:solidFill>
                        </a:rPr>
                        <a:t>Promotor 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0" i="1" dirty="0">
                          <a:solidFill>
                            <a:srgbClr val="C00000"/>
                          </a:solidFill>
                        </a:rPr>
                        <a:t>Responsable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r>
                        <a:rPr lang="es-ES" sz="1300" dirty="0" smtClean="0"/>
                        <a:t>Los Técnicos de área</a:t>
                      </a:r>
                      <a:r>
                        <a:rPr lang="es-ES" sz="1300" baseline="0" dirty="0" smtClean="0"/>
                        <a:t> </a:t>
                      </a:r>
                      <a:endParaRPr lang="es-ES" sz="1300" dirty="0"/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3885">
                <a:tc>
                  <a:txBody>
                    <a:bodyPr/>
                    <a:lstStyle/>
                    <a:p>
                      <a:pPr algn="r"/>
                      <a:r>
                        <a:rPr lang="es-ES" sz="1300" b="1" dirty="0">
                          <a:solidFill>
                            <a:srgbClr val="C00000"/>
                          </a:solidFill>
                        </a:rPr>
                        <a:t>Recursos</a:t>
                      </a:r>
                    </a:p>
                    <a:p>
                      <a:pPr algn="r"/>
                      <a:r>
                        <a:rPr lang="es-ES" sz="1300" b="0" i="1" dirty="0">
                          <a:solidFill>
                            <a:srgbClr val="C00000"/>
                          </a:solidFill>
                        </a:rPr>
                        <a:t>Necesarios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r>
                        <a:rPr lang="es-ES" sz="1300" dirty="0" smtClean="0"/>
                        <a:t>Nombrar un Referente de actividad</a:t>
                      </a:r>
                      <a:r>
                        <a:rPr lang="es-ES" sz="1300" baseline="0" dirty="0" smtClean="0"/>
                        <a:t> y formarlo adecuadamente. </a:t>
                      </a:r>
                      <a:endParaRPr lang="es-ES" sz="1300" baseline="0" dirty="0" smtClean="0"/>
                    </a:p>
                    <a:p>
                      <a:r>
                        <a:rPr lang="es-ES" sz="1300" baseline="0" dirty="0" smtClean="0"/>
                        <a:t>Crear una guía de bienvenida del proyecto. </a:t>
                      </a:r>
                      <a:endParaRPr lang="es-ES" sz="1300" dirty="0"/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3885">
                <a:tc>
                  <a:txBody>
                    <a:bodyPr/>
                    <a:lstStyle/>
                    <a:p>
                      <a:pPr algn="r"/>
                      <a:r>
                        <a:rPr lang="es-ES" sz="1300" b="1" dirty="0">
                          <a:solidFill>
                            <a:srgbClr val="C00000"/>
                          </a:solidFill>
                        </a:rPr>
                        <a:t>Resultados esperados  </a:t>
                      </a:r>
                      <a:r>
                        <a:rPr lang="es-ES" sz="1300" b="0" i="1" dirty="0">
                          <a:solidFill>
                            <a:srgbClr val="C00000"/>
                          </a:solidFill>
                        </a:rPr>
                        <a:t>Indicadores (si procede)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r>
                        <a:rPr lang="es-ES" sz="1300" dirty="0" smtClean="0"/>
                        <a:t>Mejorar el proceso de</a:t>
                      </a:r>
                      <a:r>
                        <a:rPr lang="es-ES" sz="1300" baseline="0" dirty="0" smtClean="0"/>
                        <a:t> incorporación a la actividad de los voluntarios.</a:t>
                      </a:r>
                    </a:p>
                    <a:p>
                      <a:r>
                        <a:rPr lang="es-ES" sz="1300" baseline="0" dirty="0" smtClean="0"/>
                        <a:t>Tener una figura de referencia para resolver dudas. </a:t>
                      </a:r>
                    </a:p>
                    <a:p>
                      <a:r>
                        <a:rPr lang="es-ES" sz="1300" baseline="0" dirty="0" err="1" smtClean="0"/>
                        <a:t>Fidelizar</a:t>
                      </a:r>
                      <a:r>
                        <a:rPr lang="es-ES" sz="1300" baseline="0" dirty="0" smtClean="0"/>
                        <a:t> a los voluntarios. </a:t>
                      </a:r>
                      <a:endParaRPr lang="es-ES" sz="1300" dirty="0"/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6329">
                <a:tc>
                  <a:txBody>
                    <a:bodyPr/>
                    <a:lstStyle/>
                    <a:p>
                      <a:pPr algn="r"/>
                      <a:r>
                        <a:rPr lang="es-ES" sz="1300" b="1" dirty="0">
                          <a:solidFill>
                            <a:srgbClr val="C00000"/>
                          </a:solidFill>
                        </a:rPr>
                        <a:t>Tiempo </a:t>
                      </a:r>
                    </a:p>
                    <a:p>
                      <a:pPr algn="r"/>
                      <a:r>
                        <a:rPr lang="es-ES" sz="1300" b="0" i="1" dirty="0">
                          <a:solidFill>
                            <a:srgbClr val="C00000"/>
                          </a:solidFill>
                        </a:rPr>
                        <a:t>(Inicio / Fin - Duración)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r>
                        <a:rPr lang="es-ES" sz="1300" dirty="0" smtClean="0"/>
                        <a:t>Figura constante </a:t>
                      </a:r>
                      <a:endParaRPr lang="es-ES" sz="1300" dirty="0"/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29292">
                <a:tc>
                  <a:txBody>
                    <a:bodyPr/>
                    <a:lstStyle/>
                    <a:p>
                      <a:pPr algn="r"/>
                      <a:r>
                        <a:rPr lang="es-ES" sz="1300" b="1" dirty="0">
                          <a:solidFill>
                            <a:srgbClr val="C00000"/>
                          </a:solidFill>
                        </a:rPr>
                        <a:t>Observaciones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endParaRPr lang="es-ES" sz="1300" dirty="0"/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>
            <a:extLst>
              <a:ext uri="{FF2B5EF4-FFF2-40B4-BE49-F238E27FC236}">
                <a16:creationId xmlns:a16="http://schemas.microsoft.com/office/drawing/2014/main" xmlns="" id="{67054F49-F6DC-4CA4-92C9-D4AB3A765C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6092825"/>
            <a:ext cx="87137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11">
            <a:extLst>
              <a:ext uri="{FF2B5EF4-FFF2-40B4-BE49-F238E27FC236}">
                <a16:creationId xmlns:a16="http://schemas.microsoft.com/office/drawing/2014/main" xmlns="" id="{7448338A-9BCD-4118-8F5E-681661B664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1913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33AF104-EF5B-41C6-A4FC-CCD13730D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347663"/>
            <a:ext cx="6659562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s-ES" sz="1600" b="1" dirty="0">
                <a:solidFill>
                  <a:srgbClr val="BA06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Propuestas de Mejora 2020, en detalle – Voluntariado: Asamblea Local</a:t>
            </a:r>
          </a:p>
        </p:txBody>
      </p:sp>
      <p:sp>
        <p:nvSpPr>
          <p:cNvPr id="13317" name="Line 4">
            <a:extLst>
              <a:ext uri="{FF2B5EF4-FFF2-40B4-BE49-F238E27FC236}">
                <a16:creationId xmlns:a16="http://schemas.microsoft.com/office/drawing/2014/main" xmlns="" id="{3BC7D17D-D546-4A00-A145-92DBAFD2BA5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825" y="833438"/>
            <a:ext cx="8642350" cy="0"/>
          </a:xfrm>
          <a:prstGeom prst="line">
            <a:avLst/>
          </a:prstGeom>
          <a:noFill/>
          <a:ln w="9525">
            <a:solidFill>
              <a:srgbClr val="BA061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0A919D1A-70CB-48B2-AC5B-B410882845CF}"/>
              </a:ext>
            </a:extLst>
          </p:cNvPr>
          <p:cNvSpPr txBox="1">
            <a:spLocks noChangeArrowheads="1"/>
          </p:cNvSpPr>
          <p:nvPr/>
        </p:nvSpPr>
        <p:spPr>
          <a:xfrm>
            <a:off x="617538" y="901700"/>
            <a:ext cx="7908925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sz="16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+mj-ea"/>
                <a:cs typeface="+mj-cs"/>
              </a:rPr>
              <a:t>Acciones para cada Asamblea local, con cierto nivel de detalle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xmlns="" id="{25A876A7-5AB3-4B26-B9BA-B4D99EFE1C07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1308100"/>
          <a:ext cx="8713788" cy="549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53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984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9122">
                <a:tc gridSpan="2">
                  <a:txBody>
                    <a:bodyPr/>
                    <a:lstStyle/>
                    <a:p>
                      <a:pPr algn="ctr"/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Dar una acogida más cálida y de acompañamiento. </a:t>
                      </a:r>
                      <a:endParaRPr lang="es-ES" sz="1700" b="0" i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84406" marR="84406" marT="42203" marB="42203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700" b="0" i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84406" marR="84406" marT="42203" marB="42203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26961">
                <a:tc>
                  <a:txBody>
                    <a:bodyPr/>
                    <a:lstStyle/>
                    <a:p>
                      <a:pPr algn="r"/>
                      <a:r>
                        <a:rPr lang="es-ES" sz="1300" b="1" dirty="0">
                          <a:solidFill>
                            <a:srgbClr val="C00000"/>
                          </a:solidFill>
                        </a:rPr>
                        <a:t>Descripción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r>
                        <a:rPr lang="es-ES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Reforzar la figura del Voluntario Tutor para un acompañamiento más específico y alargado en el tiempo.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ES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Realizar </a:t>
                      </a:r>
                      <a:r>
                        <a:rPr lang="es-ES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un mensaje de bienvenida dando mayor información como, los nombres de los técnicos de voluntariado y un organigrama de la zona .</a:t>
                      </a:r>
                      <a:endParaRPr lang="es-ES" sz="14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cs typeface="Arial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s-ES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-Aumentar el número de voluntarios tutores.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ES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Incrementar el seguimiento de las personas </a:t>
                      </a:r>
                      <a:r>
                        <a:rPr lang="es-ES" sz="14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tutorizadas</a:t>
                      </a:r>
                      <a:r>
                        <a:rPr lang="es-ES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en el tiempo.</a:t>
                      </a:r>
                      <a:endParaRPr lang="es-ES" sz="1300" dirty="0"/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603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dirty="0">
                          <a:solidFill>
                            <a:srgbClr val="C00000"/>
                          </a:solidFill>
                        </a:rPr>
                        <a:t>Promotor 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0" i="1" dirty="0">
                          <a:solidFill>
                            <a:srgbClr val="C00000"/>
                          </a:solidFill>
                        </a:rPr>
                        <a:t>Responsable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r>
                        <a:rPr lang="es-ES" sz="1300" dirty="0" smtClean="0"/>
                        <a:t>Técnicos de Voluntariado</a:t>
                      </a:r>
                      <a:endParaRPr lang="es-ES" sz="1300" dirty="0"/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3885">
                <a:tc>
                  <a:txBody>
                    <a:bodyPr/>
                    <a:lstStyle/>
                    <a:p>
                      <a:pPr algn="r"/>
                      <a:r>
                        <a:rPr lang="es-ES" sz="1300" b="1" dirty="0">
                          <a:solidFill>
                            <a:srgbClr val="C00000"/>
                          </a:solidFill>
                        </a:rPr>
                        <a:t>Recursos</a:t>
                      </a:r>
                    </a:p>
                    <a:p>
                      <a:pPr algn="r"/>
                      <a:r>
                        <a:rPr lang="es-ES" sz="1300" b="0" i="1" dirty="0">
                          <a:solidFill>
                            <a:srgbClr val="C00000"/>
                          </a:solidFill>
                        </a:rPr>
                        <a:t>Necesarios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s-ES" sz="1300" dirty="0" smtClean="0"/>
                        <a:t>Aumentar el equipo de personas Voluntarias Tutoras.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ES" sz="1300" dirty="0" smtClean="0"/>
                        <a:t>Crear </a:t>
                      </a:r>
                      <a:r>
                        <a:rPr lang="es-ES" sz="1300" dirty="0" smtClean="0"/>
                        <a:t>un</a:t>
                      </a:r>
                      <a:r>
                        <a:rPr lang="es-ES" sz="1300" baseline="0" dirty="0" smtClean="0"/>
                        <a:t> mensaje de bienvenida con organigrama de la zona y los datos del técnico de voluntariado. </a:t>
                      </a:r>
                      <a:endParaRPr lang="es-ES" sz="1300" dirty="0" smtClean="0"/>
                    </a:p>
                    <a:p>
                      <a:pPr>
                        <a:buFontTx/>
                        <a:buChar char="-"/>
                      </a:pPr>
                      <a:endParaRPr lang="es-ES" sz="1300" dirty="0"/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3885">
                <a:tc>
                  <a:txBody>
                    <a:bodyPr/>
                    <a:lstStyle/>
                    <a:p>
                      <a:pPr algn="r"/>
                      <a:r>
                        <a:rPr lang="es-ES" sz="1300" b="1" dirty="0">
                          <a:solidFill>
                            <a:srgbClr val="C00000"/>
                          </a:solidFill>
                        </a:rPr>
                        <a:t>Resultados esperados  </a:t>
                      </a:r>
                      <a:r>
                        <a:rPr lang="es-ES" sz="1300" b="0" i="1" dirty="0">
                          <a:solidFill>
                            <a:srgbClr val="C00000"/>
                          </a:solidFill>
                        </a:rPr>
                        <a:t>Indicadores (si procede)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r>
                        <a:rPr lang="es-ES" sz="1300" dirty="0" smtClean="0"/>
                        <a:t>Aumentar</a:t>
                      </a:r>
                      <a:r>
                        <a:rPr lang="es-ES" sz="1300" baseline="0" dirty="0" smtClean="0"/>
                        <a:t> la información que reciben las personas voluntarias sobre el proyecto donde van a colaborar.</a:t>
                      </a:r>
                    </a:p>
                    <a:p>
                      <a:r>
                        <a:rPr lang="es-ES" sz="1300" baseline="0" dirty="0" smtClean="0"/>
                        <a:t>Tener una persona de referencia para dudas, acompañamiento y apoyo. </a:t>
                      </a:r>
                    </a:p>
                    <a:p>
                      <a:r>
                        <a:rPr lang="es-ES" sz="1300" baseline="0" dirty="0" err="1" smtClean="0"/>
                        <a:t>Fidelizar</a:t>
                      </a:r>
                      <a:r>
                        <a:rPr lang="es-ES" sz="1300" baseline="0" dirty="0" smtClean="0"/>
                        <a:t> a las personas.</a:t>
                      </a:r>
                      <a:endParaRPr lang="es-ES" sz="1300" dirty="0"/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6329">
                <a:tc>
                  <a:txBody>
                    <a:bodyPr/>
                    <a:lstStyle/>
                    <a:p>
                      <a:pPr algn="r"/>
                      <a:r>
                        <a:rPr lang="es-ES" sz="1300" b="1" dirty="0">
                          <a:solidFill>
                            <a:srgbClr val="C00000"/>
                          </a:solidFill>
                        </a:rPr>
                        <a:t>Tiempo </a:t>
                      </a:r>
                    </a:p>
                    <a:p>
                      <a:pPr algn="r"/>
                      <a:r>
                        <a:rPr lang="es-ES" sz="1300" b="0" i="1" dirty="0">
                          <a:solidFill>
                            <a:srgbClr val="C00000"/>
                          </a:solidFill>
                        </a:rPr>
                        <a:t>(Inicio / Fin - Duración)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r>
                        <a:rPr lang="es-ES" sz="1300" dirty="0" smtClean="0"/>
                        <a:t>Se </a:t>
                      </a:r>
                      <a:r>
                        <a:rPr lang="es-ES" sz="1300" dirty="0" err="1" smtClean="0"/>
                        <a:t>tutorizará</a:t>
                      </a:r>
                      <a:r>
                        <a:rPr lang="es-ES" sz="1300" dirty="0" smtClean="0"/>
                        <a:t> un año a la persona que lo necesite (aquellas que no necesiten esta figura finalizará su </a:t>
                      </a:r>
                      <a:r>
                        <a:rPr lang="es-ES" sz="1300" dirty="0" smtClean="0"/>
                        <a:t>acompañamiento)</a:t>
                      </a:r>
                      <a:endParaRPr lang="es-ES" sz="1300" dirty="0"/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29292">
                <a:tc>
                  <a:txBody>
                    <a:bodyPr/>
                    <a:lstStyle/>
                    <a:p>
                      <a:pPr algn="r"/>
                      <a:r>
                        <a:rPr lang="es-ES" sz="1300" b="1" dirty="0">
                          <a:solidFill>
                            <a:srgbClr val="C00000"/>
                          </a:solidFill>
                        </a:rPr>
                        <a:t>Observaciones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endParaRPr lang="es-ES" sz="1300" dirty="0"/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>
            <a:extLst>
              <a:ext uri="{FF2B5EF4-FFF2-40B4-BE49-F238E27FC236}">
                <a16:creationId xmlns:a16="http://schemas.microsoft.com/office/drawing/2014/main" xmlns="" id="{67054F49-F6DC-4CA4-92C9-D4AB3A765C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6092825"/>
            <a:ext cx="87137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11">
            <a:extLst>
              <a:ext uri="{FF2B5EF4-FFF2-40B4-BE49-F238E27FC236}">
                <a16:creationId xmlns:a16="http://schemas.microsoft.com/office/drawing/2014/main" xmlns="" id="{7448338A-9BCD-4118-8F5E-681661B664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1913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33AF104-EF5B-41C6-A4FC-CCD13730D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347663"/>
            <a:ext cx="6659562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s-ES" sz="1600" b="1" dirty="0">
                <a:solidFill>
                  <a:srgbClr val="BA06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Propuestas de Mejora 2020, en detalle – Voluntariado: Asamblea Local</a:t>
            </a:r>
          </a:p>
        </p:txBody>
      </p:sp>
      <p:sp>
        <p:nvSpPr>
          <p:cNvPr id="13317" name="Line 4">
            <a:extLst>
              <a:ext uri="{FF2B5EF4-FFF2-40B4-BE49-F238E27FC236}">
                <a16:creationId xmlns:a16="http://schemas.microsoft.com/office/drawing/2014/main" xmlns="" id="{3BC7D17D-D546-4A00-A145-92DBAFD2BA5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825" y="833438"/>
            <a:ext cx="8642350" cy="0"/>
          </a:xfrm>
          <a:prstGeom prst="line">
            <a:avLst/>
          </a:prstGeom>
          <a:noFill/>
          <a:ln w="9525">
            <a:solidFill>
              <a:srgbClr val="BA061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0A919D1A-70CB-48B2-AC5B-B410882845CF}"/>
              </a:ext>
            </a:extLst>
          </p:cNvPr>
          <p:cNvSpPr txBox="1">
            <a:spLocks noChangeArrowheads="1"/>
          </p:cNvSpPr>
          <p:nvPr/>
        </p:nvSpPr>
        <p:spPr>
          <a:xfrm>
            <a:off x="617538" y="901700"/>
            <a:ext cx="7908925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sz="16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+mj-ea"/>
                <a:cs typeface="+mj-cs"/>
              </a:rPr>
              <a:t>Acciones para cada Asamblea local, con cierto nivel de detalle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xmlns="" id="{25A876A7-5AB3-4B26-B9BA-B4D99EFE1C07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1308100"/>
          <a:ext cx="8713788" cy="4946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53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984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9122">
                <a:tc gridSpan="2">
                  <a:txBody>
                    <a:bodyPr/>
                    <a:lstStyle/>
                    <a:p>
                      <a:pPr algn="ctr"/>
                      <a:r>
                        <a:rPr lang="es-E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Dar a conocer las figuras del Comité y de la Dirección Técnica.</a:t>
                      </a:r>
                      <a:endParaRPr lang="es-ES" sz="1700" b="0" i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84406" marR="84406" marT="42203" marB="42203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700" b="0" i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84406" marR="84406" marT="42203" marB="42203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26961">
                <a:tc>
                  <a:txBody>
                    <a:bodyPr/>
                    <a:lstStyle/>
                    <a:p>
                      <a:pPr algn="r"/>
                      <a:r>
                        <a:rPr lang="es-ES" sz="1300" b="1" dirty="0">
                          <a:solidFill>
                            <a:srgbClr val="C00000"/>
                          </a:solidFill>
                        </a:rPr>
                        <a:t>Descripción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r>
                        <a:rPr lang="es-ES" sz="1300" dirty="0" smtClean="0"/>
                        <a:t>Crear un Organigrama</a:t>
                      </a:r>
                      <a:r>
                        <a:rPr lang="es-ES" sz="1300" baseline="0" dirty="0" smtClean="0"/>
                        <a:t> del Comité y de los puestos de DT y Coordinación para publicar en nuestro BLOG.</a:t>
                      </a:r>
                    </a:p>
                    <a:p>
                      <a:r>
                        <a:rPr lang="es-ES" sz="1300" baseline="0" dirty="0" smtClean="0"/>
                        <a:t>Realizar una sección en el BLOG donde cada mes publiquemos la foto de un miembro del Comité con una pequeña entrevista escrita.</a:t>
                      </a:r>
                    </a:p>
                    <a:p>
                      <a:r>
                        <a:rPr lang="es-ES" sz="1300" baseline="0" dirty="0" smtClean="0"/>
                        <a:t>Realizar talleres bimensuales on-line de una hora de duración para explicar funciones, organigrama, contacto, proceso de elección…del Comité. </a:t>
                      </a:r>
                      <a:endParaRPr lang="es-ES" sz="1300" dirty="0"/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603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dirty="0">
                          <a:solidFill>
                            <a:srgbClr val="C00000"/>
                          </a:solidFill>
                        </a:rPr>
                        <a:t>Promotor 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0" i="1" dirty="0">
                          <a:solidFill>
                            <a:srgbClr val="C00000"/>
                          </a:solidFill>
                        </a:rPr>
                        <a:t>Responsable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r>
                        <a:rPr lang="es-ES" sz="1300" dirty="0" smtClean="0"/>
                        <a:t>Técnico</a:t>
                      </a:r>
                      <a:r>
                        <a:rPr lang="es-ES" sz="1300" baseline="0" dirty="0" smtClean="0"/>
                        <a:t> de Voluntariado Local Madrid y Presidenta</a:t>
                      </a:r>
                      <a:endParaRPr lang="es-ES" sz="1300" dirty="0"/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3885">
                <a:tc>
                  <a:txBody>
                    <a:bodyPr/>
                    <a:lstStyle/>
                    <a:p>
                      <a:pPr algn="r"/>
                      <a:r>
                        <a:rPr lang="es-ES" sz="1300" b="1" dirty="0">
                          <a:solidFill>
                            <a:srgbClr val="C00000"/>
                          </a:solidFill>
                        </a:rPr>
                        <a:t>Recursos</a:t>
                      </a:r>
                    </a:p>
                    <a:p>
                      <a:pPr algn="r"/>
                      <a:r>
                        <a:rPr lang="es-ES" sz="1300" b="0" i="1" dirty="0">
                          <a:solidFill>
                            <a:srgbClr val="C00000"/>
                          </a:solidFill>
                        </a:rPr>
                        <a:t>Necesarios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r>
                        <a:rPr lang="es-ES" sz="1300" dirty="0" smtClean="0"/>
                        <a:t>-Incluir la</a:t>
                      </a:r>
                      <a:r>
                        <a:rPr lang="es-ES" sz="1300" baseline="0" dirty="0" smtClean="0"/>
                        <a:t> sección del Comité en el BLOG</a:t>
                      </a:r>
                    </a:p>
                    <a:p>
                      <a:r>
                        <a:rPr lang="es-ES" sz="1300" baseline="0" dirty="0" smtClean="0"/>
                        <a:t>-Creación de talleres on-line</a:t>
                      </a:r>
                      <a:endParaRPr lang="es-ES" sz="1300" dirty="0"/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3885">
                <a:tc>
                  <a:txBody>
                    <a:bodyPr/>
                    <a:lstStyle/>
                    <a:p>
                      <a:pPr algn="r"/>
                      <a:r>
                        <a:rPr lang="es-ES" sz="1300" b="1" dirty="0">
                          <a:solidFill>
                            <a:srgbClr val="C00000"/>
                          </a:solidFill>
                        </a:rPr>
                        <a:t>Resultados esperados  </a:t>
                      </a:r>
                      <a:r>
                        <a:rPr lang="es-ES" sz="1300" b="0" i="1" dirty="0">
                          <a:solidFill>
                            <a:srgbClr val="C00000"/>
                          </a:solidFill>
                        </a:rPr>
                        <a:t>Indicadores (si procede)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r>
                        <a:rPr lang="es-ES" sz="1300" dirty="0" smtClean="0"/>
                        <a:t>Llegar</a:t>
                      </a:r>
                      <a:r>
                        <a:rPr lang="es-ES" sz="1300" baseline="0" dirty="0" smtClean="0"/>
                        <a:t> a más personas.</a:t>
                      </a:r>
                    </a:p>
                    <a:p>
                      <a:r>
                        <a:rPr lang="es-ES" sz="1300" baseline="0" dirty="0" smtClean="0"/>
                        <a:t>Acercar la información a los voluntarios.</a:t>
                      </a:r>
                    </a:p>
                    <a:p>
                      <a:r>
                        <a:rPr lang="es-ES" sz="1300" baseline="0" dirty="0" smtClean="0"/>
                        <a:t>Tener más accesible y visual la organización del Comité y puestos de DT.</a:t>
                      </a:r>
                      <a:endParaRPr lang="es-ES" sz="1300" dirty="0"/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6329">
                <a:tc>
                  <a:txBody>
                    <a:bodyPr/>
                    <a:lstStyle/>
                    <a:p>
                      <a:pPr algn="r"/>
                      <a:r>
                        <a:rPr lang="es-ES" sz="1300" b="1" dirty="0">
                          <a:solidFill>
                            <a:srgbClr val="C00000"/>
                          </a:solidFill>
                        </a:rPr>
                        <a:t>Tiempo </a:t>
                      </a:r>
                    </a:p>
                    <a:p>
                      <a:pPr algn="r"/>
                      <a:r>
                        <a:rPr lang="es-ES" sz="1300" b="0" i="1" dirty="0">
                          <a:solidFill>
                            <a:srgbClr val="C00000"/>
                          </a:solidFill>
                        </a:rPr>
                        <a:t>(Inicio / Fin - Duración)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r>
                        <a:rPr lang="es-ES" sz="1300" dirty="0" smtClean="0"/>
                        <a:t>-BLOG una vez al mes</a:t>
                      </a:r>
                    </a:p>
                    <a:p>
                      <a:r>
                        <a:rPr lang="es-ES" sz="1300" dirty="0" smtClean="0"/>
                        <a:t>-Talleres cada dos meses</a:t>
                      </a:r>
                      <a:endParaRPr lang="es-ES" sz="1300" dirty="0"/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29292">
                <a:tc>
                  <a:txBody>
                    <a:bodyPr/>
                    <a:lstStyle/>
                    <a:p>
                      <a:pPr algn="r"/>
                      <a:r>
                        <a:rPr lang="es-ES" sz="1300" b="1" dirty="0">
                          <a:solidFill>
                            <a:srgbClr val="C00000"/>
                          </a:solidFill>
                        </a:rPr>
                        <a:t>Observaciones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endParaRPr lang="es-ES" sz="1300" dirty="0"/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026" descr="fondo rojo">
            <a:extLst>
              <a:ext uri="{FF2B5EF4-FFF2-40B4-BE49-F238E27FC236}">
                <a16:creationId xmlns:a16="http://schemas.microsoft.com/office/drawing/2014/main" xmlns="" id="{8146ED3F-A509-430E-B7F9-FCE442B2F9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4150"/>
            <a:ext cx="8858250" cy="657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1027" descr="52">
            <a:extLst>
              <a:ext uri="{FF2B5EF4-FFF2-40B4-BE49-F238E27FC236}">
                <a16:creationId xmlns:a16="http://schemas.microsoft.com/office/drawing/2014/main" xmlns="" id="{30021EBE-8AA1-444A-BE68-085A89A307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6050" y="5876925"/>
            <a:ext cx="88519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 Box 1028">
            <a:extLst>
              <a:ext uri="{FF2B5EF4-FFF2-40B4-BE49-F238E27FC236}">
                <a16:creationId xmlns:a16="http://schemas.microsoft.com/office/drawing/2014/main" xmlns="" id="{FD8FEAD9-4B05-4B35-BDAA-AE44C335A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2700" y="2133600"/>
            <a:ext cx="6648450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ES" sz="3600" b="1">
                <a:solidFill>
                  <a:schemeClr val="bg1"/>
                </a:solidFill>
              </a:rPr>
              <a:t>PROPUESTAS DE MEJORA</a:t>
            </a:r>
            <a:endParaRPr lang="es-ES_tradnl" altLang="es-ES" sz="360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ES" sz="360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ES" sz="3600">
                <a:solidFill>
                  <a:schemeClr val="bg1"/>
                </a:solidFill>
              </a:rPr>
              <a:t>Para CRECEM en su conjunto</a:t>
            </a:r>
            <a:endParaRPr lang="es-ES_tradnl" altLang="es-ES" sz="2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>
            <a:extLst>
              <a:ext uri="{FF2B5EF4-FFF2-40B4-BE49-F238E27FC236}">
                <a16:creationId xmlns:a16="http://schemas.microsoft.com/office/drawing/2014/main" xmlns="" id="{CA5A7F13-2D88-4D45-9762-4A7D332028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6092825"/>
            <a:ext cx="87137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11">
            <a:extLst>
              <a:ext uri="{FF2B5EF4-FFF2-40B4-BE49-F238E27FC236}">
                <a16:creationId xmlns:a16="http://schemas.microsoft.com/office/drawing/2014/main" xmlns="" id="{EC07A62F-12A4-4D8C-BC06-7D9012290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1913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EE3F5274-AB22-4EA1-9EE4-913353E15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347663"/>
            <a:ext cx="6300787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s-ES" sz="1600" b="1" dirty="0">
                <a:solidFill>
                  <a:srgbClr val="BA06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Propuestas de Mejora 2020 – Voluntariado: CRECEM en su conjunto</a:t>
            </a:r>
          </a:p>
        </p:txBody>
      </p:sp>
      <p:sp>
        <p:nvSpPr>
          <p:cNvPr id="8197" name="Line 4">
            <a:extLst>
              <a:ext uri="{FF2B5EF4-FFF2-40B4-BE49-F238E27FC236}">
                <a16:creationId xmlns:a16="http://schemas.microsoft.com/office/drawing/2014/main" xmlns="" id="{7DF1920F-D35B-44EB-986A-105EFBDFA1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825" y="833438"/>
            <a:ext cx="8642350" cy="0"/>
          </a:xfrm>
          <a:prstGeom prst="line">
            <a:avLst/>
          </a:prstGeom>
          <a:noFill/>
          <a:ln w="9525">
            <a:solidFill>
              <a:srgbClr val="BA061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11" name="4 Tabla">
            <a:extLst>
              <a:ext uri="{FF2B5EF4-FFF2-40B4-BE49-F238E27FC236}">
                <a16:creationId xmlns:a16="http://schemas.microsoft.com/office/drawing/2014/main" xmlns="" id="{B82661F1-0051-4FF4-8E9B-A17968E0BFB9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981075"/>
          <a:ext cx="8713788" cy="4964113"/>
        </p:xfrm>
        <a:graphic>
          <a:graphicData uri="http://schemas.openxmlformats.org/drawingml/2006/table">
            <a:tbl>
              <a:tblPr/>
              <a:tblGrid>
                <a:gridCol w="87137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4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 noProof="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PROPUESTAS</a:t>
                      </a:r>
                      <a:r>
                        <a:rPr lang="es-ES" sz="1800" b="1" baseline="0" noProof="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DE MEJORA PRIORIZADAS PARA EL CONJUNTO DE CRECM</a:t>
                      </a:r>
                      <a:endParaRPr lang="es-ES" sz="1800" b="1" noProof="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99631">
                <a:tc>
                  <a:txBody>
                    <a:bodyPr/>
                    <a:lstStyle/>
                    <a:p>
                      <a:pPr marL="361950" marR="0" indent="-27622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1.- </a:t>
                      </a:r>
                      <a:r>
                        <a:rPr lang="es-ES" sz="15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Reducir</a:t>
                      </a:r>
                      <a:r>
                        <a:rPr lang="es-ES" sz="15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los procesos burocráticos para las altas de voluntarios.</a:t>
                      </a:r>
                    </a:p>
                    <a:p>
                      <a:pPr marL="361950" marR="0" indent="-27622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5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361950" marR="0" lvl="0" indent="-27622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2.- </a:t>
                      </a:r>
                      <a:r>
                        <a:rPr lang="es-ES" sz="15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Unificar</a:t>
                      </a:r>
                      <a:r>
                        <a:rPr lang="es-ES" sz="15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procesos de comunicación. </a:t>
                      </a:r>
                    </a:p>
                    <a:p>
                      <a:pPr marL="361950" marR="0" lvl="0" indent="-27622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5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361950" marR="0" indent="-27622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es-ES" sz="15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.-</a:t>
                      </a:r>
                      <a:r>
                        <a:rPr lang="es-ES" sz="15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Crear un manual de buenas prácticas entre Asambleas.</a:t>
                      </a:r>
                    </a:p>
                    <a:p>
                      <a:pPr marL="361950" marR="0" indent="-27622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5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361950" marR="0" indent="-27622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4</a:t>
                      </a:r>
                      <a:r>
                        <a:rPr lang="es-ES" sz="15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.-Compartir</a:t>
                      </a:r>
                      <a:r>
                        <a:rPr lang="es-ES" sz="15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las líneas estratégicas y objetivos del año.</a:t>
                      </a:r>
                      <a:endParaRPr lang="es-ES" sz="15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361950" marR="0" indent="-27622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5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361950" marR="0" indent="-27622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5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361950" marR="0" indent="-27622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5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>
            <a:extLst>
              <a:ext uri="{FF2B5EF4-FFF2-40B4-BE49-F238E27FC236}">
                <a16:creationId xmlns:a16="http://schemas.microsoft.com/office/drawing/2014/main" xmlns="" id="{43EC712E-A15B-425B-9FD7-49755D45B9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2613" y="5888038"/>
            <a:ext cx="8043862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11">
            <a:extLst>
              <a:ext uri="{FF2B5EF4-FFF2-40B4-BE49-F238E27FC236}">
                <a16:creationId xmlns:a16="http://schemas.microsoft.com/office/drawing/2014/main" xmlns="" id="{27448AB8-66BF-42B0-98A9-36D45D247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2425" y="263525"/>
            <a:ext cx="1228725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8397A23B-884E-492F-BDC0-AC65CAF90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3000" y="460375"/>
            <a:ext cx="6148388" cy="319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s-ES" sz="1477" b="1" dirty="0">
                <a:solidFill>
                  <a:srgbClr val="BA06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Propuestas de Mejora 2020</a:t>
            </a:r>
          </a:p>
        </p:txBody>
      </p:sp>
      <p:sp>
        <p:nvSpPr>
          <p:cNvPr id="14341" name="Line 4">
            <a:extLst>
              <a:ext uri="{FF2B5EF4-FFF2-40B4-BE49-F238E27FC236}">
                <a16:creationId xmlns:a16="http://schemas.microsoft.com/office/drawing/2014/main" xmlns="" id="{417149A1-42C8-4631-8187-2A3A20C33B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82613" y="1033463"/>
            <a:ext cx="7978775" cy="0"/>
          </a:xfrm>
          <a:prstGeom prst="line">
            <a:avLst/>
          </a:prstGeom>
          <a:noFill/>
          <a:ln w="9525">
            <a:solidFill>
              <a:srgbClr val="BA0617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2215">
              <a:solidFill>
                <a:srgbClr val="000000"/>
              </a:solidFill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67D31AD2-BA08-4A99-AA56-BE776F83AC83}"/>
              </a:ext>
            </a:extLst>
          </p:cNvPr>
          <p:cNvSpPr txBox="1">
            <a:spLocks noChangeArrowheads="1"/>
          </p:cNvSpPr>
          <p:nvPr/>
        </p:nvSpPr>
        <p:spPr>
          <a:xfrm>
            <a:off x="922338" y="1095375"/>
            <a:ext cx="7299325" cy="3206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477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Propuestas para el conjunto de CRECM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xmlns="" id="{7FC352FA-848F-4CF9-B161-5CF8D40FE3CC}"/>
              </a:ext>
            </a:extLst>
          </p:cNvPr>
          <p:cNvGraphicFramePr>
            <a:graphicFrameLocks noGrp="1"/>
          </p:cNvGraphicFramePr>
          <p:nvPr/>
        </p:nvGraphicFramePr>
        <p:xfrm>
          <a:off x="582613" y="1471613"/>
          <a:ext cx="8043862" cy="4095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50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988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5044">
                <a:tc gridSpan="2">
                  <a:txBody>
                    <a:bodyPr/>
                    <a:lstStyle/>
                    <a:p>
                      <a:pPr algn="ctr"/>
                      <a:r>
                        <a:rPr lang="es-ES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Reducir</a:t>
                      </a:r>
                      <a:r>
                        <a:rPr lang="es-ES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los procesos burocráticos para las altas de voluntarios.</a:t>
                      </a:r>
                      <a:endParaRPr lang="es-ES" sz="1600" b="0" i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77917" marR="77917" marT="38949" marB="38949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700" b="0" i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84406" marR="84406" marT="42203" marB="42203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01701"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>
                          <a:solidFill>
                            <a:srgbClr val="C00000"/>
                          </a:solidFill>
                        </a:rPr>
                        <a:t>Descripción</a:t>
                      </a:r>
                    </a:p>
                  </a:txBody>
                  <a:tcPr marL="77917" marR="77917" marT="38949" marB="38949" anchor="ctr"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Firmar de manera electrónica los documentos</a:t>
                      </a:r>
                      <a:r>
                        <a:rPr lang="es-ES" sz="1200" baseline="0" dirty="0" smtClean="0"/>
                        <a:t> a través de plantillas </a:t>
                      </a:r>
                      <a:r>
                        <a:rPr lang="es-ES" sz="1200" baseline="0" dirty="0" err="1" smtClean="0"/>
                        <a:t>autorellenables</a:t>
                      </a:r>
                      <a:r>
                        <a:rPr lang="es-ES" sz="1200" baseline="0" dirty="0" smtClean="0"/>
                        <a:t>.</a:t>
                      </a:r>
                    </a:p>
                    <a:p>
                      <a:r>
                        <a:rPr lang="es-ES" sz="1200" dirty="0" smtClean="0"/>
                        <a:t>Poder</a:t>
                      </a:r>
                      <a:r>
                        <a:rPr lang="es-ES" sz="1200" baseline="0" dirty="0" smtClean="0"/>
                        <a:t> simplemente aceptar las condiciones a través de una casilla.</a:t>
                      </a:r>
                    </a:p>
                    <a:p>
                      <a:endParaRPr lang="es-ES" sz="1200" dirty="0"/>
                    </a:p>
                  </a:txBody>
                  <a:tcPr marL="77917" marR="77917" marT="38949" marB="38949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52338"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>
                          <a:solidFill>
                            <a:srgbClr val="C00000"/>
                          </a:solidFill>
                        </a:rPr>
                        <a:t>Resultados esperados</a:t>
                      </a:r>
                      <a:endParaRPr lang="es-ES" sz="1200" b="0" i="1" dirty="0">
                        <a:solidFill>
                          <a:srgbClr val="C00000"/>
                        </a:solidFill>
                      </a:endParaRPr>
                    </a:p>
                  </a:txBody>
                  <a:tcPr marL="77917" marR="77917" marT="38949" marB="38949" anchor="ctr"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Mayor agilidad</a:t>
                      </a:r>
                      <a:r>
                        <a:rPr lang="es-ES" sz="1200" baseline="0" dirty="0" smtClean="0"/>
                        <a:t> en el proceso.</a:t>
                      </a:r>
                      <a:endParaRPr lang="es-ES" sz="1200" dirty="0" smtClean="0"/>
                    </a:p>
                    <a:p>
                      <a:r>
                        <a:rPr lang="es-ES" sz="1200" dirty="0" smtClean="0"/>
                        <a:t>Mayor</a:t>
                      </a:r>
                      <a:r>
                        <a:rPr lang="es-ES" sz="1200" baseline="0" dirty="0" smtClean="0"/>
                        <a:t> autonomía de las personas voluntarias. </a:t>
                      </a:r>
                    </a:p>
                    <a:p>
                      <a:r>
                        <a:rPr lang="es-ES" sz="1200" baseline="0" dirty="0" smtClean="0"/>
                        <a:t>Rapidez en la incorporación.</a:t>
                      </a:r>
                      <a:endParaRPr lang="es-ES" sz="1200" dirty="0"/>
                    </a:p>
                  </a:txBody>
                  <a:tcPr marL="77917" marR="77917" marT="38949" marB="38949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86667"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>
                          <a:solidFill>
                            <a:srgbClr val="C00000"/>
                          </a:solidFill>
                        </a:rPr>
                        <a:t>Observaciones</a:t>
                      </a:r>
                    </a:p>
                  </a:txBody>
                  <a:tcPr marL="77917" marR="77917" marT="38949" marB="38949" anchor="ctr"/>
                </a:tc>
                <a:tc>
                  <a:txBody>
                    <a:bodyPr/>
                    <a:lstStyle/>
                    <a:p>
                      <a:endParaRPr lang="es-ES" sz="1200" dirty="0"/>
                    </a:p>
                  </a:txBody>
                  <a:tcPr marL="77917" marR="77917" marT="38949" marB="38949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>
            <a:extLst>
              <a:ext uri="{FF2B5EF4-FFF2-40B4-BE49-F238E27FC236}">
                <a16:creationId xmlns:a16="http://schemas.microsoft.com/office/drawing/2014/main" xmlns="" id="{43EC712E-A15B-425B-9FD7-49755D45B9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2613" y="5888038"/>
            <a:ext cx="8043862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11">
            <a:extLst>
              <a:ext uri="{FF2B5EF4-FFF2-40B4-BE49-F238E27FC236}">
                <a16:creationId xmlns:a16="http://schemas.microsoft.com/office/drawing/2014/main" xmlns="" id="{27448AB8-66BF-42B0-98A9-36D45D247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2425" y="263525"/>
            <a:ext cx="1228725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8397A23B-884E-492F-BDC0-AC65CAF90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3000" y="460375"/>
            <a:ext cx="6148388" cy="319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s-ES" sz="1477" b="1" dirty="0">
                <a:solidFill>
                  <a:srgbClr val="BA06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Propuestas de Mejora 2020</a:t>
            </a:r>
          </a:p>
        </p:txBody>
      </p:sp>
      <p:sp>
        <p:nvSpPr>
          <p:cNvPr id="14341" name="Line 4">
            <a:extLst>
              <a:ext uri="{FF2B5EF4-FFF2-40B4-BE49-F238E27FC236}">
                <a16:creationId xmlns:a16="http://schemas.microsoft.com/office/drawing/2014/main" xmlns="" id="{417149A1-42C8-4631-8187-2A3A20C33B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82613" y="1033463"/>
            <a:ext cx="7978775" cy="0"/>
          </a:xfrm>
          <a:prstGeom prst="line">
            <a:avLst/>
          </a:prstGeom>
          <a:noFill/>
          <a:ln w="9525">
            <a:solidFill>
              <a:srgbClr val="BA0617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2215">
              <a:solidFill>
                <a:srgbClr val="000000"/>
              </a:solidFill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67D31AD2-BA08-4A99-AA56-BE776F83AC83}"/>
              </a:ext>
            </a:extLst>
          </p:cNvPr>
          <p:cNvSpPr txBox="1">
            <a:spLocks noChangeArrowheads="1"/>
          </p:cNvSpPr>
          <p:nvPr/>
        </p:nvSpPr>
        <p:spPr>
          <a:xfrm>
            <a:off x="922338" y="1095375"/>
            <a:ext cx="7299325" cy="3206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477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Propuestas para el conjunto de CRECM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xmlns="" id="{7FC352FA-848F-4CF9-B161-5CF8D40FE3CC}"/>
              </a:ext>
            </a:extLst>
          </p:cNvPr>
          <p:cNvGraphicFramePr>
            <a:graphicFrameLocks noGrp="1"/>
          </p:cNvGraphicFramePr>
          <p:nvPr/>
        </p:nvGraphicFramePr>
        <p:xfrm>
          <a:off x="582612" y="1484784"/>
          <a:ext cx="8093843" cy="40825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7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360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70164">
                <a:tc gridSpan="2">
                  <a:txBody>
                    <a:bodyPr/>
                    <a:lstStyle/>
                    <a:p>
                      <a:pPr algn="ctr"/>
                      <a:r>
                        <a:rPr lang="es-ES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Unificar</a:t>
                      </a:r>
                      <a:r>
                        <a:rPr lang="es-ES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procesos de comunicación</a:t>
                      </a:r>
                      <a:endParaRPr lang="es-ES" sz="1600" b="0" i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77917" marR="77917" marT="38949" marB="38949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700" b="0" i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84406" marR="84406" marT="42203" marB="42203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43925"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>
                          <a:solidFill>
                            <a:srgbClr val="C00000"/>
                          </a:solidFill>
                        </a:rPr>
                        <a:t>Descripción</a:t>
                      </a:r>
                    </a:p>
                  </a:txBody>
                  <a:tcPr marL="77917" marR="77917" marT="38949" marB="38949" anchor="ctr"/>
                </a:tc>
                <a:tc>
                  <a:txBody>
                    <a:bodyPr/>
                    <a:lstStyle/>
                    <a:p>
                      <a:r>
                        <a:rPr lang="es-ES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Que aparezca todo en una misma página, el envío de e-mails de manera más selectiva y operativa.</a:t>
                      </a:r>
                    </a:p>
                    <a:p>
                      <a:r>
                        <a:rPr lang="es-ES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Por ejemplo: que en la APP haya categorías de correo (formación, necesidades de voluntarios, actividades…) y puedas seleccionar las que quieres recibir, a su vez en la aplicación de RRHH envío de e-mail debas poner la categoría de tu e-mail. Por defecto en la APP aparezcan todas las categorías seleccionadas.</a:t>
                      </a:r>
                      <a:endParaRPr lang="es-ES" sz="1200" dirty="0"/>
                    </a:p>
                  </a:txBody>
                  <a:tcPr marL="77917" marR="77917" marT="38949" marB="38949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5049"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>
                          <a:solidFill>
                            <a:srgbClr val="C00000"/>
                          </a:solidFill>
                        </a:rPr>
                        <a:t>Resultados esperados</a:t>
                      </a:r>
                      <a:endParaRPr lang="es-ES" sz="1200" b="0" i="1" dirty="0">
                        <a:solidFill>
                          <a:srgbClr val="C00000"/>
                        </a:solidFill>
                      </a:endParaRPr>
                    </a:p>
                  </a:txBody>
                  <a:tcPr marL="77917" marR="77917" marT="38949" marB="38949" anchor="ctr"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Encontrar la información de manera más rápida y sencilla en una misma página web.</a:t>
                      </a:r>
                    </a:p>
                    <a:p>
                      <a:r>
                        <a:rPr lang="es-ES" sz="1200" dirty="0" smtClean="0"/>
                        <a:t>Recibir</a:t>
                      </a:r>
                      <a:r>
                        <a:rPr lang="es-ES" sz="1200" baseline="0" dirty="0" smtClean="0"/>
                        <a:t> solo la información que se desea.</a:t>
                      </a:r>
                    </a:p>
                    <a:p>
                      <a:r>
                        <a:rPr lang="es-ES" sz="1200" baseline="0" dirty="0" smtClean="0"/>
                        <a:t>Reducir el número de impactos comunicativos y evitar la pérdida de interés.</a:t>
                      </a:r>
                    </a:p>
                    <a:p>
                      <a:r>
                        <a:rPr lang="es-ES" sz="1200" baseline="0" dirty="0" err="1" smtClean="0"/>
                        <a:t>Operativizar</a:t>
                      </a:r>
                      <a:r>
                        <a:rPr lang="es-ES" sz="1200" baseline="0" dirty="0" smtClean="0"/>
                        <a:t> la búsqueda de necesidades de voluntarios por perfiles. </a:t>
                      </a:r>
                      <a:endParaRPr lang="es-ES" sz="1200" dirty="0"/>
                    </a:p>
                  </a:txBody>
                  <a:tcPr marL="77917" marR="77917" marT="38949" marB="38949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03441"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>
                          <a:solidFill>
                            <a:srgbClr val="C00000"/>
                          </a:solidFill>
                        </a:rPr>
                        <a:t>Observaciones</a:t>
                      </a:r>
                    </a:p>
                  </a:txBody>
                  <a:tcPr marL="77917" marR="77917" marT="38949" marB="38949" anchor="ctr"/>
                </a:tc>
                <a:tc>
                  <a:txBody>
                    <a:bodyPr/>
                    <a:lstStyle/>
                    <a:p>
                      <a:endParaRPr lang="es-ES" sz="1200" dirty="0"/>
                    </a:p>
                  </a:txBody>
                  <a:tcPr marL="77917" marR="77917" marT="38949" marB="38949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>
            <a:extLst>
              <a:ext uri="{FF2B5EF4-FFF2-40B4-BE49-F238E27FC236}">
                <a16:creationId xmlns:a16="http://schemas.microsoft.com/office/drawing/2014/main" xmlns="" id="{43EC712E-A15B-425B-9FD7-49755D45B9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2613" y="5888038"/>
            <a:ext cx="8043862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11">
            <a:extLst>
              <a:ext uri="{FF2B5EF4-FFF2-40B4-BE49-F238E27FC236}">
                <a16:creationId xmlns:a16="http://schemas.microsoft.com/office/drawing/2014/main" xmlns="" id="{27448AB8-66BF-42B0-98A9-36D45D247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2425" y="263525"/>
            <a:ext cx="1228725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8397A23B-884E-492F-BDC0-AC65CAF90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3000" y="460375"/>
            <a:ext cx="6148388" cy="319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s-ES" sz="1477" b="1" dirty="0">
                <a:solidFill>
                  <a:srgbClr val="BA06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Propuestas de Mejora 2020</a:t>
            </a:r>
          </a:p>
        </p:txBody>
      </p:sp>
      <p:sp>
        <p:nvSpPr>
          <p:cNvPr id="14341" name="Line 4">
            <a:extLst>
              <a:ext uri="{FF2B5EF4-FFF2-40B4-BE49-F238E27FC236}">
                <a16:creationId xmlns:a16="http://schemas.microsoft.com/office/drawing/2014/main" xmlns="" id="{417149A1-42C8-4631-8187-2A3A20C33B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82613" y="1033463"/>
            <a:ext cx="7978775" cy="0"/>
          </a:xfrm>
          <a:prstGeom prst="line">
            <a:avLst/>
          </a:prstGeom>
          <a:noFill/>
          <a:ln w="9525">
            <a:solidFill>
              <a:srgbClr val="BA0617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2215">
              <a:solidFill>
                <a:srgbClr val="000000"/>
              </a:solidFill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67D31AD2-BA08-4A99-AA56-BE776F83AC83}"/>
              </a:ext>
            </a:extLst>
          </p:cNvPr>
          <p:cNvSpPr txBox="1">
            <a:spLocks noChangeArrowheads="1"/>
          </p:cNvSpPr>
          <p:nvPr/>
        </p:nvSpPr>
        <p:spPr>
          <a:xfrm>
            <a:off x="922338" y="1095375"/>
            <a:ext cx="7299325" cy="3206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477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Propuestas para el conjunto de CRECM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xmlns="" id="{7FC352FA-848F-4CF9-B161-5CF8D40FE3CC}"/>
              </a:ext>
            </a:extLst>
          </p:cNvPr>
          <p:cNvGraphicFramePr>
            <a:graphicFrameLocks noGrp="1"/>
          </p:cNvGraphicFramePr>
          <p:nvPr/>
        </p:nvGraphicFramePr>
        <p:xfrm>
          <a:off x="582613" y="1471613"/>
          <a:ext cx="8043862" cy="4095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50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988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5044">
                <a:tc gridSpan="2">
                  <a:txBody>
                    <a:bodyPr/>
                    <a:lstStyle/>
                    <a:p>
                      <a:pPr algn="ctr"/>
                      <a:r>
                        <a:rPr lang="es-ES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Crear un manual de buenas prácticas entre Asambleas.</a:t>
                      </a:r>
                      <a:endParaRPr lang="es-ES" sz="1600" b="0" i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77917" marR="77917" marT="38949" marB="38949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700" b="0" i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84406" marR="84406" marT="42203" marB="42203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01701"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>
                          <a:solidFill>
                            <a:srgbClr val="C00000"/>
                          </a:solidFill>
                        </a:rPr>
                        <a:t>Descripción</a:t>
                      </a:r>
                    </a:p>
                  </a:txBody>
                  <a:tcPr marL="77917" marR="77917" marT="38949" marB="38949" anchor="ctr"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Crear un manual donde aparezcan</a:t>
                      </a:r>
                      <a:r>
                        <a:rPr lang="es-ES" sz="1200" baseline="0" dirty="0" smtClean="0"/>
                        <a:t> las estrategias, actividades, organización, metodología que realicen las </a:t>
                      </a:r>
                      <a:r>
                        <a:rPr lang="es-ES" sz="1200" baseline="0" dirty="0" err="1" smtClean="0"/>
                        <a:t>Asambelas</a:t>
                      </a:r>
                      <a:r>
                        <a:rPr lang="es-ES" sz="1200" baseline="0" dirty="0" smtClean="0"/>
                        <a:t> y que les funcione para que resto pueda incluir las mismas en su línea estratégica.</a:t>
                      </a:r>
                      <a:endParaRPr lang="es-ES" sz="1200" dirty="0"/>
                    </a:p>
                  </a:txBody>
                  <a:tcPr marL="77917" marR="77917" marT="38949" marB="38949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52338"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>
                          <a:solidFill>
                            <a:srgbClr val="C00000"/>
                          </a:solidFill>
                        </a:rPr>
                        <a:t>Resultados esperados</a:t>
                      </a:r>
                      <a:endParaRPr lang="es-ES" sz="1200" b="0" i="1" dirty="0">
                        <a:solidFill>
                          <a:srgbClr val="C00000"/>
                        </a:solidFill>
                      </a:endParaRPr>
                    </a:p>
                  </a:txBody>
                  <a:tcPr marL="77917" marR="77917" marT="38949" marB="38949" anchor="ctr"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Replicar</a:t>
                      </a:r>
                      <a:r>
                        <a:rPr lang="es-ES" sz="1200" baseline="0" dirty="0" smtClean="0"/>
                        <a:t> aquellos procesos, actividades, metodología que esté funcionando y dando buenos resultados. </a:t>
                      </a:r>
                    </a:p>
                    <a:p>
                      <a:endParaRPr lang="es-ES" sz="1200" dirty="0"/>
                    </a:p>
                  </a:txBody>
                  <a:tcPr marL="77917" marR="77917" marT="38949" marB="38949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86667"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>
                          <a:solidFill>
                            <a:srgbClr val="C00000"/>
                          </a:solidFill>
                        </a:rPr>
                        <a:t>Observaciones</a:t>
                      </a:r>
                    </a:p>
                  </a:txBody>
                  <a:tcPr marL="77917" marR="77917" marT="38949" marB="38949" anchor="ctr"/>
                </a:tc>
                <a:tc>
                  <a:txBody>
                    <a:bodyPr/>
                    <a:lstStyle/>
                    <a:p>
                      <a:endParaRPr lang="es-ES" sz="1200" dirty="0"/>
                    </a:p>
                  </a:txBody>
                  <a:tcPr marL="77917" marR="77917" marT="38949" marB="38949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>
            <a:extLst>
              <a:ext uri="{FF2B5EF4-FFF2-40B4-BE49-F238E27FC236}">
                <a16:creationId xmlns:a16="http://schemas.microsoft.com/office/drawing/2014/main" xmlns="" id="{43EC712E-A15B-425B-9FD7-49755D45B9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2613" y="5888038"/>
            <a:ext cx="8043862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11">
            <a:extLst>
              <a:ext uri="{FF2B5EF4-FFF2-40B4-BE49-F238E27FC236}">
                <a16:creationId xmlns:a16="http://schemas.microsoft.com/office/drawing/2014/main" xmlns="" id="{27448AB8-66BF-42B0-98A9-36D45D247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2425" y="263525"/>
            <a:ext cx="1228725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8397A23B-884E-492F-BDC0-AC65CAF90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3000" y="460375"/>
            <a:ext cx="6148388" cy="319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s-ES" sz="1477" b="1" dirty="0">
                <a:solidFill>
                  <a:srgbClr val="BA06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Propuestas de Mejora 2020</a:t>
            </a:r>
          </a:p>
        </p:txBody>
      </p:sp>
      <p:sp>
        <p:nvSpPr>
          <p:cNvPr id="14341" name="Line 4">
            <a:extLst>
              <a:ext uri="{FF2B5EF4-FFF2-40B4-BE49-F238E27FC236}">
                <a16:creationId xmlns:a16="http://schemas.microsoft.com/office/drawing/2014/main" xmlns="" id="{417149A1-42C8-4631-8187-2A3A20C33B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82613" y="1033463"/>
            <a:ext cx="7978775" cy="0"/>
          </a:xfrm>
          <a:prstGeom prst="line">
            <a:avLst/>
          </a:prstGeom>
          <a:noFill/>
          <a:ln w="9525">
            <a:solidFill>
              <a:srgbClr val="BA0617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2215">
              <a:solidFill>
                <a:srgbClr val="000000"/>
              </a:solidFill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67D31AD2-BA08-4A99-AA56-BE776F83AC83}"/>
              </a:ext>
            </a:extLst>
          </p:cNvPr>
          <p:cNvSpPr txBox="1">
            <a:spLocks noChangeArrowheads="1"/>
          </p:cNvSpPr>
          <p:nvPr/>
        </p:nvSpPr>
        <p:spPr>
          <a:xfrm>
            <a:off x="922338" y="1095375"/>
            <a:ext cx="7299325" cy="3206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477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Propuestas para el conjunto de CRECM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xmlns="" id="{7FC352FA-848F-4CF9-B161-5CF8D40FE3CC}"/>
              </a:ext>
            </a:extLst>
          </p:cNvPr>
          <p:cNvGraphicFramePr>
            <a:graphicFrameLocks noGrp="1"/>
          </p:cNvGraphicFramePr>
          <p:nvPr/>
        </p:nvGraphicFramePr>
        <p:xfrm>
          <a:off x="582613" y="1471613"/>
          <a:ext cx="8043862" cy="4095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50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988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5044">
                <a:tc gridSpan="2">
                  <a:txBody>
                    <a:bodyPr/>
                    <a:lstStyle/>
                    <a:p>
                      <a:pPr algn="ctr"/>
                      <a:r>
                        <a:rPr lang="es-ES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Compartir</a:t>
                      </a:r>
                      <a:r>
                        <a:rPr lang="es-ES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las líneas estratégicas y objetivos del año.</a:t>
                      </a:r>
                      <a:endParaRPr lang="es-ES" sz="1600" b="0" i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77917" marR="77917" marT="38949" marB="38949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700" b="0" i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84406" marR="84406" marT="42203" marB="42203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01701"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>
                          <a:solidFill>
                            <a:srgbClr val="C00000"/>
                          </a:solidFill>
                        </a:rPr>
                        <a:t>Descripción</a:t>
                      </a:r>
                    </a:p>
                  </a:txBody>
                  <a:tcPr marL="77917" marR="77917" marT="38949" marB="38949" anchor="ctr"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Compartir e informar en la página WEB</a:t>
                      </a:r>
                      <a:r>
                        <a:rPr lang="es-ES" sz="1200" baseline="0" dirty="0" smtClean="0"/>
                        <a:t> sobre los objetivos y líneas estratégicas de la Institución.</a:t>
                      </a:r>
                      <a:endParaRPr lang="es-ES" sz="1200" dirty="0"/>
                    </a:p>
                  </a:txBody>
                  <a:tcPr marL="77917" marR="77917" marT="38949" marB="38949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52338"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>
                          <a:solidFill>
                            <a:srgbClr val="C00000"/>
                          </a:solidFill>
                        </a:rPr>
                        <a:t>Resultados esperados</a:t>
                      </a:r>
                      <a:endParaRPr lang="es-ES" sz="1200" b="0" i="1" dirty="0">
                        <a:solidFill>
                          <a:srgbClr val="C00000"/>
                        </a:solidFill>
                      </a:endParaRPr>
                    </a:p>
                  </a:txBody>
                  <a:tcPr marL="77917" marR="77917" marT="38949" marB="38949" anchor="ctr"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Aumentar</a:t>
                      </a:r>
                      <a:r>
                        <a:rPr lang="es-ES" sz="1200" baseline="0" dirty="0" smtClean="0"/>
                        <a:t> la confianza.</a:t>
                      </a:r>
                    </a:p>
                    <a:p>
                      <a:r>
                        <a:rPr lang="es-ES" sz="1200" baseline="0" dirty="0" smtClean="0"/>
                        <a:t>Incrementar el sentimiento de pertenencia a la Entidad.</a:t>
                      </a:r>
                    </a:p>
                    <a:p>
                      <a:endParaRPr lang="es-ES" sz="1200" baseline="0" dirty="0" smtClean="0"/>
                    </a:p>
                    <a:p>
                      <a:endParaRPr lang="es-ES" sz="1200" dirty="0"/>
                    </a:p>
                  </a:txBody>
                  <a:tcPr marL="77917" marR="77917" marT="38949" marB="38949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86667"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>
                          <a:solidFill>
                            <a:srgbClr val="C00000"/>
                          </a:solidFill>
                        </a:rPr>
                        <a:t>Observaciones</a:t>
                      </a:r>
                    </a:p>
                  </a:txBody>
                  <a:tcPr marL="77917" marR="77917" marT="38949" marB="38949" anchor="ctr"/>
                </a:tc>
                <a:tc>
                  <a:txBody>
                    <a:bodyPr/>
                    <a:lstStyle/>
                    <a:p>
                      <a:endParaRPr lang="es-ES" sz="1200" dirty="0"/>
                    </a:p>
                  </a:txBody>
                  <a:tcPr marL="77917" marR="77917" marT="38949" marB="38949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026" descr="fondo rojo">
            <a:extLst>
              <a:ext uri="{FF2B5EF4-FFF2-40B4-BE49-F238E27FC236}">
                <a16:creationId xmlns:a16="http://schemas.microsoft.com/office/drawing/2014/main" xmlns="" id="{741C06E7-AEF6-443E-B122-BB5C839AA6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4150"/>
            <a:ext cx="8858250" cy="657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1027" descr="52">
            <a:extLst>
              <a:ext uri="{FF2B5EF4-FFF2-40B4-BE49-F238E27FC236}">
                <a16:creationId xmlns:a16="http://schemas.microsoft.com/office/drawing/2014/main" xmlns="" id="{95AE8BE0-AF56-4DB9-8749-1DE13A1F7E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6050" y="5876925"/>
            <a:ext cx="88519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Box 1028">
            <a:extLst>
              <a:ext uri="{FF2B5EF4-FFF2-40B4-BE49-F238E27FC236}">
                <a16:creationId xmlns:a16="http://schemas.microsoft.com/office/drawing/2014/main" xmlns="" id="{82EC8622-4BEE-43E8-AF57-F3F24A2F0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" y="2133600"/>
            <a:ext cx="786130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ES" sz="3600" b="1" dirty="0">
                <a:solidFill>
                  <a:schemeClr val="bg1"/>
                </a:solidFill>
              </a:rPr>
              <a:t>PROUESTAS DE MEJORA</a:t>
            </a:r>
            <a:endParaRPr lang="es-ES_tradnl" altLang="es-ES" sz="3600" dirty="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ES" sz="3600" dirty="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ES" sz="3600" dirty="0">
                <a:solidFill>
                  <a:schemeClr val="bg1"/>
                </a:solidFill>
              </a:rPr>
              <a:t>Para implantar en la Asamblea Local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E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>
            <a:extLst>
              <a:ext uri="{FF2B5EF4-FFF2-40B4-BE49-F238E27FC236}">
                <a16:creationId xmlns:a16="http://schemas.microsoft.com/office/drawing/2014/main" xmlns="" id="{44D9E857-19D0-426A-8C25-6D0BDEF8A8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6092825"/>
            <a:ext cx="87137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11">
            <a:extLst>
              <a:ext uri="{FF2B5EF4-FFF2-40B4-BE49-F238E27FC236}">
                <a16:creationId xmlns:a16="http://schemas.microsoft.com/office/drawing/2014/main" xmlns="" id="{82AF759C-DF4E-4768-979C-BD17E1F3B3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1913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43C84C96-3EA9-4676-AD54-28525951E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347663"/>
            <a:ext cx="6300787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s-ES" sz="1600" b="1" dirty="0">
                <a:solidFill>
                  <a:srgbClr val="BA06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Propuestas de Mejora 2020 – Voluntariado: Asamblea Local</a:t>
            </a:r>
          </a:p>
        </p:txBody>
      </p:sp>
      <p:sp>
        <p:nvSpPr>
          <p:cNvPr id="12293" name="Line 4">
            <a:extLst>
              <a:ext uri="{FF2B5EF4-FFF2-40B4-BE49-F238E27FC236}">
                <a16:creationId xmlns:a16="http://schemas.microsoft.com/office/drawing/2014/main" xmlns="" id="{2069DD2A-FC5E-4988-BFBF-FB6885DB8BA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825" y="833438"/>
            <a:ext cx="8642350" cy="0"/>
          </a:xfrm>
          <a:prstGeom prst="line">
            <a:avLst/>
          </a:prstGeom>
          <a:noFill/>
          <a:ln w="9525">
            <a:solidFill>
              <a:srgbClr val="BA061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11" name="4 Tabla">
            <a:extLst>
              <a:ext uri="{FF2B5EF4-FFF2-40B4-BE49-F238E27FC236}">
                <a16:creationId xmlns:a16="http://schemas.microsoft.com/office/drawing/2014/main" xmlns="" id="{06F52BB4-4501-4E53-ADEA-B827CD8C875F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981075"/>
          <a:ext cx="8713788" cy="4964113"/>
        </p:xfrm>
        <a:graphic>
          <a:graphicData uri="http://schemas.openxmlformats.org/drawingml/2006/table">
            <a:tbl>
              <a:tblPr/>
              <a:tblGrid>
                <a:gridCol w="87137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4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 noProof="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PROPUESTAS</a:t>
                      </a:r>
                      <a:r>
                        <a:rPr lang="es-ES" sz="1800" b="1" baseline="0" noProof="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DE MEJORA PRIORIZADAS PARA </a:t>
                      </a:r>
                      <a:r>
                        <a:rPr lang="es-ES" sz="1800" b="1" noProof="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 ASAMBLEA LOCAL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99631">
                <a:tc>
                  <a:txBody>
                    <a:bodyPr/>
                    <a:lstStyle/>
                    <a:p>
                      <a:pPr marL="361950" marR="0" indent="-27622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1.- </a:t>
                      </a:r>
                      <a:r>
                        <a:rPr lang="es-ES" sz="15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Aumentar</a:t>
                      </a:r>
                      <a:r>
                        <a:rPr lang="es-ES" sz="15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la confianza del voluntariado. </a:t>
                      </a:r>
                      <a:endParaRPr lang="es-ES" sz="15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361950" marR="0" indent="-27622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5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361950" marR="0" lvl="0" indent="-27622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2.- </a:t>
                      </a:r>
                      <a:r>
                        <a:rPr lang="es-ES" sz="15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Mejorar</a:t>
                      </a:r>
                      <a:r>
                        <a:rPr lang="es-ES" sz="15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la gestión de la actividad. </a:t>
                      </a:r>
                      <a:endParaRPr lang="es-ES" sz="15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361950" marR="0" indent="-27622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5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361950" marR="0" indent="-27622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es-ES" sz="15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.-</a:t>
                      </a:r>
                      <a:r>
                        <a:rPr lang="es-ES" sz="15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Dar una acogida más cálida y de acompañamiento. </a:t>
                      </a:r>
                      <a:endParaRPr lang="es-ES" sz="15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361950" marR="0" indent="-27622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5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361950" marR="0" indent="-27622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4</a:t>
                      </a:r>
                      <a:r>
                        <a:rPr lang="es-ES" sz="15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.-</a:t>
                      </a:r>
                      <a:r>
                        <a:rPr lang="es-ES" sz="15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Dar a conocer las figuras del Comité y de la Dirección Técnica.</a:t>
                      </a:r>
                      <a:endParaRPr lang="es-ES" sz="15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361950" marR="0" indent="-27622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5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361950" marR="0" indent="-27622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5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adrid formato junio 08">
  <a:themeElements>
    <a:clrScheme name="madrid formato junio 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drid formato junio 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25999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25999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drid formato junio 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drid formato junio 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drid formato junio 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drid formato junio 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drid formato junio 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drid formato junio 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drid formato junio 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drid formato junio 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drid formato junio 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drid formato junio 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drid formato junio 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drid formato junio 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adrid formato junio 08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7217</TotalTime>
  <Words>1177</Words>
  <Application>Microsoft Office PowerPoint</Application>
  <PresentationFormat>Presentación en pantalla (4:3)</PresentationFormat>
  <Paragraphs>165</Paragraphs>
  <Slides>13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madrid formato junio 08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Company>CRUZ ROJA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ccardenas</dc:creator>
  <cp:lastModifiedBy>Mariajo</cp:lastModifiedBy>
  <cp:revision>530</cp:revision>
  <dcterms:created xsi:type="dcterms:W3CDTF">2006-06-13T11:54:14Z</dcterms:created>
  <dcterms:modified xsi:type="dcterms:W3CDTF">2021-03-15T17:13:04Z</dcterms:modified>
</cp:coreProperties>
</file>