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2" r:id="rId2"/>
  </p:sldMasterIdLst>
  <p:notesMasterIdLst>
    <p:notesMasterId r:id="rId6"/>
  </p:notesMasterIdLst>
  <p:sldIdLst>
    <p:sldId id="260" r:id="rId3"/>
    <p:sldId id="261" r:id="rId4"/>
    <p:sldId id="26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68743" autoAdjust="0"/>
  </p:normalViewPr>
  <p:slideViewPr>
    <p:cSldViewPr>
      <p:cViewPr varScale="1">
        <p:scale>
          <a:sx n="121" d="100"/>
          <a:sy n="121" d="100"/>
        </p:scale>
        <p:origin x="131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0C4AB8-25BE-445F-8073-7AAC05BD37FF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66074-CEC2-4EBF-B1F3-E97A96BEB2E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202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539552" y="1268760"/>
            <a:ext cx="727280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u="sng" dirty="0" smtClean="0"/>
              <a:t>1.REC</a:t>
            </a:r>
            <a:r>
              <a:rPr lang="es-MX" b="1" u="sng" dirty="0"/>
              <a:t>. GINECOLÓGICO COMPLETO</a:t>
            </a:r>
            <a:endParaRPr lang="es-ES" u="sng" dirty="0"/>
          </a:p>
          <a:p>
            <a:r>
              <a:rPr lang="es-MX" dirty="0"/>
              <a:t>Incluye</a:t>
            </a:r>
            <a:r>
              <a:rPr lang="es-MX" dirty="0" smtClean="0"/>
              <a:t>: </a:t>
            </a:r>
          </a:p>
          <a:p>
            <a:endParaRPr lang="es-ES" dirty="0"/>
          </a:p>
          <a:p>
            <a:r>
              <a:rPr lang="es-MX" dirty="0" smtClean="0"/>
              <a:t>- Consulta médica</a:t>
            </a:r>
          </a:p>
          <a:p>
            <a:endParaRPr lang="es-ES" dirty="0"/>
          </a:p>
          <a:p>
            <a:r>
              <a:rPr lang="es-MX" dirty="0" smtClean="0"/>
              <a:t>- Exploración </a:t>
            </a:r>
            <a:r>
              <a:rPr lang="es-MX" dirty="0"/>
              <a:t>mamaria y </a:t>
            </a:r>
            <a:r>
              <a:rPr lang="es-MX" dirty="0" smtClean="0"/>
              <a:t>ginecológica</a:t>
            </a:r>
          </a:p>
          <a:p>
            <a:pPr marL="285750" indent="-285750">
              <a:buFontTx/>
              <a:buChar char="-"/>
            </a:pPr>
            <a:endParaRPr lang="es-ES" dirty="0"/>
          </a:p>
          <a:p>
            <a:r>
              <a:rPr lang="es-MX" dirty="0" smtClean="0"/>
              <a:t>- Citología vaginal</a:t>
            </a:r>
          </a:p>
          <a:p>
            <a:pPr marL="285750" indent="-285750">
              <a:buFontTx/>
              <a:buChar char="-"/>
            </a:pPr>
            <a:endParaRPr lang="es-MX" dirty="0" smtClean="0"/>
          </a:p>
          <a:p>
            <a:r>
              <a:rPr lang="es-MX" dirty="0" smtClean="0"/>
              <a:t>- Eventual colposcopia: Para la prevención de las lesiones de cuello de útero.</a:t>
            </a:r>
          </a:p>
          <a:p>
            <a:pPr marL="285750" indent="-285750">
              <a:buFontTx/>
              <a:buChar char="-"/>
            </a:pPr>
            <a:endParaRPr lang="es-ES" dirty="0"/>
          </a:p>
          <a:p>
            <a:r>
              <a:rPr lang="es-MX" dirty="0" smtClean="0"/>
              <a:t>- Ecografía ginecológica</a:t>
            </a:r>
          </a:p>
          <a:p>
            <a:pPr marL="285750" indent="-285750">
              <a:buFontTx/>
              <a:buChar char="-"/>
            </a:pPr>
            <a:endParaRPr lang="es-ES" dirty="0"/>
          </a:p>
          <a:p>
            <a:r>
              <a:rPr lang="es-MX" dirty="0" smtClean="0"/>
              <a:t>- Mamografía Bilateral (a criterio facultativo)</a:t>
            </a:r>
          </a:p>
          <a:p>
            <a:pPr marL="285750" indent="-285750">
              <a:buFontTx/>
              <a:buChar char="-"/>
            </a:pPr>
            <a:endParaRPr lang="es-MX" dirty="0" smtClean="0"/>
          </a:p>
          <a:p>
            <a:r>
              <a:rPr lang="es-MX" dirty="0" smtClean="0"/>
              <a:t>- Ecografía de Mama (a criterio facultativo)</a:t>
            </a:r>
            <a:endParaRPr lang="es-MX" sz="1200" dirty="0" smtClean="0"/>
          </a:p>
          <a:p>
            <a:pPr marL="285750" indent="-285750">
              <a:buFontTx/>
              <a:buChar char="-"/>
            </a:pPr>
            <a:endParaRPr lang="es-MX" dirty="0" smtClean="0"/>
          </a:p>
          <a:p>
            <a:r>
              <a:rPr lang="es-MX" dirty="0"/>
              <a:t>	</a:t>
            </a:r>
            <a:endParaRPr lang="es-ES" dirty="0"/>
          </a:p>
          <a:p>
            <a:r>
              <a:rPr lang="es-MX" dirty="0"/>
              <a:t> </a:t>
            </a:r>
            <a:endParaRPr lang="es-ES" dirty="0"/>
          </a:p>
          <a:p>
            <a:pPr lvl="0"/>
            <a:endParaRPr lang="es-MX" sz="1400" i="1" dirty="0" smtClean="0"/>
          </a:p>
          <a:p>
            <a:r>
              <a:rPr lang="es-MX" sz="1400" i="1" dirty="0"/>
              <a:t> </a:t>
            </a:r>
            <a:endParaRPr lang="es-ES" sz="1400" dirty="0"/>
          </a:p>
          <a:p>
            <a:r>
              <a:rPr lang="es-MX" sz="1400" dirty="0"/>
              <a:t> </a:t>
            </a:r>
            <a:r>
              <a:rPr lang="es-ES" sz="1400" b="1" dirty="0"/>
              <a:t>	</a:t>
            </a:r>
            <a:endParaRPr lang="es-ES" sz="1400" dirty="0"/>
          </a:p>
          <a:p>
            <a:endParaRPr lang="es-E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412776"/>
            <a:ext cx="3382963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 redondeado"/>
          <p:cNvSpPr/>
          <p:nvPr/>
        </p:nvSpPr>
        <p:spPr>
          <a:xfrm>
            <a:off x="-997" y="0"/>
            <a:ext cx="1471346" cy="651019"/>
          </a:xfrm>
          <a:prstGeom prst="roundRect">
            <a:avLst>
              <a:gd name="adj" fmla="val 10000"/>
            </a:avLst>
          </a:prstGeom>
          <a:blipFill rotWithShape="1">
            <a:blip r:embed="rId3" cstate="print"/>
            <a:stretch>
              <a:fillRect/>
            </a:stretch>
          </a:blip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6" name="5 Imagen" descr="C:\Users\SCANTA~1\AppData\Local\Temp\jZip\jZip181EF\jZip2361\Cualtis_vertical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325076"/>
            <a:ext cx="780415" cy="9715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78860579"/>
      </p:ext>
    </p:extLst>
  </p:cSld>
  <p:clrMapOvr>
    <a:masterClrMapping/>
  </p:clrMapOvr>
  <p:transition advTm="7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971600" y="1340768"/>
            <a:ext cx="7056784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u="sng" dirty="0"/>
              <a:t>2</a:t>
            </a:r>
            <a:r>
              <a:rPr lang="es-MX" b="1" u="sng" dirty="0" smtClean="0"/>
              <a:t>.RECONOCIMIENTO </a:t>
            </a:r>
            <a:r>
              <a:rPr lang="es-MX" b="1" u="sng" dirty="0"/>
              <a:t>UROPROSTATICO </a:t>
            </a:r>
            <a:endParaRPr lang="es-ES" u="sng" dirty="0"/>
          </a:p>
          <a:p>
            <a:r>
              <a:rPr lang="es-MX" b="1" dirty="0"/>
              <a:t> </a:t>
            </a:r>
            <a:endParaRPr lang="es-ES" dirty="0"/>
          </a:p>
          <a:p>
            <a:r>
              <a:rPr lang="es-MX" b="1" dirty="0"/>
              <a:t> </a:t>
            </a:r>
            <a:endParaRPr lang="es-ES" dirty="0"/>
          </a:p>
          <a:p>
            <a:r>
              <a:rPr lang="es-MX" dirty="0"/>
              <a:t>Incluye:</a:t>
            </a:r>
            <a:endParaRPr lang="es-ES" dirty="0"/>
          </a:p>
          <a:p>
            <a:r>
              <a:rPr lang="es-MX" dirty="0"/>
              <a:t> </a:t>
            </a:r>
            <a:endParaRPr lang="es-ES" dirty="0"/>
          </a:p>
          <a:p>
            <a:pPr lvl="0"/>
            <a:r>
              <a:rPr lang="es-MX" dirty="0" smtClean="0"/>
              <a:t>- Consulta: Dirigida a descartar patología inflamatoria, infecciosa o tumoral de las vías urinarias y próstata: Muy importante para los varones mayores de 50 años.</a:t>
            </a:r>
          </a:p>
          <a:p>
            <a:pPr marL="285750" lvl="0" indent="-285750">
              <a:buFontTx/>
              <a:buChar char="-"/>
            </a:pPr>
            <a:endParaRPr lang="es-ES" dirty="0"/>
          </a:p>
          <a:p>
            <a:pPr lvl="0"/>
            <a:r>
              <a:rPr lang="es-MX" dirty="0" smtClean="0"/>
              <a:t>- Exploración </a:t>
            </a:r>
            <a:r>
              <a:rPr lang="es-MX" dirty="0"/>
              <a:t>urológica por tacto rectal, si procede, y valoración </a:t>
            </a:r>
            <a:r>
              <a:rPr lang="es-MX" dirty="0" smtClean="0"/>
              <a:t>                     </a:t>
            </a:r>
            <a:r>
              <a:rPr lang="es-MX" dirty="0" smtClean="0">
                <a:solidFill>
                  <a:schemeClr val="bg1"/>
                </a:solidFill>
              </a:rPr>
              <a:t>-</a:t>
            </a:r>
            <a:r>
              <a:rPr lang="es-MX" dirty="0" smtClean="0"/>
              <a:t> diagnóstica.</a:t>
            </a:r>
          </a:p>
          <a:p>
            <a:pPr marL="285750" lvl="0" indent="-285750">
              <a:buFontTx/>
              <a:buChar char="-"/>
            </a:pPr>
            <a:endParaRPr lang="es-ES" dirty="0"/>
          </a:p>
          <a:p>
            <a:pPr lvl="0"/>
            <a:r>
              <a:rPr lang="es-MX" dirty="0" smtClean="0"/>
              <a:t>- Ecografía reno-</a:t>
            </a:r>
            <a:r>
              <a:rPr lang="es-MX" dirty="0" err="1" smtClean="0"/>
              <a:t>vésico</a:t>
            </a:r>
            <a:r>
              <a:rPr lang="es-MX" dirty="0" smtClean="0"/>
              <a:t>-prostática</a:t>
            </a:r>
          </a:p>
          <a:p>
            <a:pPr marL="285750" lvl="0" indent="-285750">
              <a:buFontTx/>
              <a:buChar char="-"/>
            </a:pPr>
            <a:endParaRPr lang="es-ES" dirty="0"/>
          </a:p>
          <a:p>
            <a:pPr lvl="0"/>
            <a:r>
              <a:rPr lang="es-MX" dirty="0" smtClean="0"/>
              <a:t>- Determinación de PSA </a:t>
            </a:r>
            <a:r>
              <a:rPr lang="es-MX" dirty="0"/>
              <a:t> </a:t>
            </a:r>
            <a:endParaRPr lang="es-ES" dirty="0"/>
          </a:p>
          <a:p>
            <a:r>
              <a:rPr lang="es-MX" dirty="0"/>
              <a:t> </a:t>
            </a:r>
            <a:endParaRPr lang="es-ES" dirty="0"/>
          </a:p>
          <a:p>
            <a:r>
              <a:rPr lang="es-ES" b="1" dirty="0"/>
              <a:t> </a:t>
            </a:r>
            <a:endParaRPr lang="es-ES" dirty="0"/>
          </a:p>
          <a:p>
            <a:endParaRPr lang="es-ES" dirty="0"/>
          </a:p>
          <a:p>
            <a:r>
              <a:rPr lang="es-ES" b="1" dirty="0"/>
              <a:t> </a:t>
            </a:r>
            <a:r>
              <a:rPr lang="es-ES" sz="1400" b="1" dirty="0"/>
              <a:t>	</a:t>
            </a:r>
            <a:endParaRPr lang="es-ES" sz="1400" dirty="0"/>
          </a:p>
          <a:p>
            <a:r>
              <a:rPr lang="es-ES" sz="1400" b="1" dirty="0"/>
              <a:t> </a:t>
            </a:r>
            <a:endParaRPr lang="es-ES" sz="1400" dirty="0"/>
          </a:p>
        </p:txBody>
      </p:sp>
      <p:sp>
        <p:nvSpPr>
          <p:cNvPr id="4" name="3 Rectángulo redondeado"/>
          <p:cNvSpPr/>
          <p:nvPr/>
        </p:nvSpPr>
        <p:spPr>
          <a:xfrm>
            <a:off x="0" y="0"/>
            <a:ext cx="1471346" cy="651019"/>
          </a:xfrm>
          <a:prstGeom prst="roundRect">
            <a:avLst>
              <a:gd name="adj" fmla="val 10000"/>
            </a:avLst>
          </a:prstGeom>
          <a:blipFill rotWithShape="1">
            <a:blip r:embed="rId2" cstate="print"/>
            <a:stretch>
              <a:fillRect/>
            </a:stretch>
          </a:blip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5" name="4 Imagen" descr="C:\Users\SCANTA~1\AppData\Local\Temp\jZip\jZip181EF\jZip2361\Cualtis_vertical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398070"/>
            <a:ext cx="780415" cy="9715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0897896"/>
      </p:ext>
    </p:extLst>
  </p:cSld>
  <p:clrMapOvr>
    <a:masterClrMapping/>
  </p:clrMapOvr>
  <p:transition advTm="5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115616" y="1124744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CONTACTO</a:t>
            </a:r>
            <a:endParaRPr lang="es-E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39552" y="1628800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ABIERTO DE 9 A 21H ININTERRUMPIDAMENTE DE LUNES A VIERNES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788024" y="4092482"/>
            <a:ext cx="3492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1200" dirty="0" smtClean="0">
              <a:solidFill>
                <a:schemeClr val="tx2"/>
              </a:solidFill>
            </a:endParaRPr>
          </a:p>
          <a:p>
            <a:endParaRPr lang="es-ES" sz="1200" dirty="0">
              <a:solidFill>
                <a:schemeClr val="tx2"/>
              </a:solidFill>
            </a:endParaRPr>
          </a:p>
        </p:txBody>
      </p:sp>
      <p:sp>
        <p:nvSpPr>
          <p:cNvPr id="10" name="9 Rectángulo redondeado"/>
          <p:cNvSpPr/>
          <p:nvPr/>
        </p:nvSpPr>
        <p:spPr>
          <a:xfrm>
            <a:off x="29593" y="0"/>
            <a:ext cx="1471346" cy="651019"/>
          </a:xfrm>
          <a:prstGeom prst="roundRect">
            <a:avLst>
              <a:gd name="adj" fmla="val 10000"/>
            </a:avLst>
          </a:prstGeom>
          <a:blipFill rotWithShape="1">
            <a:blip r:embed="rId2" cstate="print"/>
            <a:stretch>
              <a:fillRect/>
            </a:stretch>
          </a:blip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274669"/>
            <a:ext cx="3132850" cy="1672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13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4232222"/>
            <a:ext cx="2376264" cy="2365212"/>
          </a:xfrm>
          <a:prstGeom prst="rect">
            <a:avLst/>
          </a:prstGeom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3649" y="4213128"/>
            <a:ext cx="2046509" cy="145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6503649" y="5690940"/>
            <a:ext cx="27723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>
                <a:solidFill>
                  <a:schemeClr val="bg1"/>
                </a:solidFill>
              </a:rPr>
              <a:t>P</a:t>
            </a:r>
            <a:r>
              <a:rPr lang="es-ES" dirty="0" smtClean="0"/>
              <a:t> </a:t>
            </a:r>
            <a:r>
              <a:rPr lang="es-ES" sz="1200" dirty="0" smtClean="0"/>
              <a:t>Velázquez 25</a:t>
            </a:r>
            <a:endParaRPr lang="es-ES" sz="1200" dirty="0"/>
          </a:p>
        </p:txBody>
      </p:sp>
      <p:sp>
        <p:nvSpPr>
          <p:cNvPr id="3" name="2 Rectángulo"/>
          <p:cNvSpPr/>
          <p:nvPr/>
        </p:nvSpPr>
        <p:spPr>
          <a:xfrm>
            <a:off x="3793226" y="2492896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1000" b="1" dirty="0">
                <a:solidFill>
                  <a:schemeClr val="bg2">
                    <a:lumMod val="50000"/>
                  </a:schemeClr>
                </a:solidFill>
              </a:rPr>
              <a:t>HORARIOS PARA LA REALIZACION DE LOS RECONOCIMIENTOS:</a:t>
            </a:r>
            <a:br>
              <a:rPr lang="es-ES" sz="1000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s-ES" sz="1000" b="1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s-ES" sz="1000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s-ES" sz="1000" b="1" dirty="0">
                <a:solidFill>
                  <a:schemeClr val="bg2">
                    <a:lumMod val="50000"/>
                  </a:schemeClr>
                </a:solidFill>
              </a:rPr>
              <a:t>RECONOCIMIENTOS GINECOLÓGICOS: DE LUNES A VIERNES DE 8-19H</a:t>
            </a:r>
            <a:br>
              <a:rPr lang="es-ES" sz="1000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s-ES" sz="1000" b="1" dirty="0">
                <a:solidFill>
                  <a:schemeClr val="bg2">
                    <a:lumMod val="50000"/>
                  </a:schemeClr>
                </a:solidFill>
              </a:rPr>
              <a:t>RECONOCIMIENTOS UROPROSTÁTICOS: LUNES-MARTES-JUEVES Y VIERNES DE 16-19:30H</a:t>
            </a:r>
            <a:br>
              <a:rPr lang="es-ES" sz="1000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s-ES" sz="1000" b="1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s-ES" sz="1000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s-ES" sz="1000" b="1" dirty="0">
                <a:solidFill>
                  <a:schemeClr val="bg2">
                    <a:lumMod val="50000"/>
                  </a:schemeClr>
                </a:solidFill>
              </a:rPr>
              <a:t>TFNO. PARA CITACIONES: 915.77.77.73/74 DE 8-21H </a:t>
            </a:r>
          </a:p>
        </p:txBody>
      </p:sp>
      <p:pic>
        <p:nvPicPr>
          <p:cNvPr id="11" name="10 Imagen" descr="C:\Users\SCANTA~1\AppData\Local\Temp\jZip\jZip181EF\jZip2361\Cualtis_vertical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6041" y="522526"/>
            <a:ext cx="780415" cy="9715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81431693"/>
      </p:ext>
    </p:extLst>
  </p:cSld>
  <p:clrMapOvr>
    <a:masterClrMapping/>
  </p:clrMapOvr>
  <p:transition advTm="10000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0902D99-6D34-4974-BE6D-CA732313B12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0</TotalTime>
  <Words>76</Words>
  <Application>Microsoft Office PowerPoint</Application>
  <PresentationFormat>Presentación en pantalla (4:3)</PresentationFormat>
  <Paragraphs>43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0" baseType="lpstr">
      <vt:lpstr>Arial</vt:lpstr>
      <vt:lpstr>Calibri</vt:lpstr>
      <vt:lpstr>Franklin Gothic Book</vt:lpstr>
      <vt:lpstr>Franklin Gothic Medium</vt:lpstr>
      <vt:lpstr>Tunga</vt:lpstr>
      <vt:lpstr>Wingdings</vt:lpstr>
      <vt:lpstr>Ángulos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2015-02-09T15:11:01Z</dcterms:created>
  <dcterms:modified xsi:type="dcterms:W3CDTF">2021-02-22T12:47:17Z</dcterms:modified>
  <cp:contentStatus>Final</cp:contentStatus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TC020116629991</vt:lpwstr>
  </property>
  <property fmtid="{D5CDD505-2E9C-101B-9397-08002B2CF9AE}" pid="3" name="_MarkAsFinal">
    <vt:bool>true</vt:bool>
  </property>
</Properties>
</file>