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259" r:id="rId5"/>
    <p:sldId id="261" r:id="rId6"/>
    <p:sldId id="265" r:id="rId7"/>
    <p:sldId id="293" r:id="rId8"/>
    <p:sldId id="294" r:id="rId9"/>
    <p:sldId id="296" r:id="rId10"/>
    <p:sldId id="297" r:id="rId11"/>
    <p:sldId id="298" r:id="rId12"/>
    <p:sldId id="300" r:id="rId13"/>
    <p:sldId id="299" r:id="rId14"/>
    <p:sldId id="292" r:id="rId15"/>
  </p:sldIdLst>
  <p:sldSz cx="18288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687616"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1375234"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2062851"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2750469"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3438085"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4125702"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481332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5500937"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33F"/>
    <a:srgbClr val="EDEDED"/>
    <a:srgbClr val="011E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652E55-EBFC-2C46-667A-CBC84CB031DC}" v="1247" dt="2023-07-03T11:56:11.79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CACBCD"/>
          </a:solidFill>
        </a:fill>
      </a:tcStyle>
    </a:wholeTbl>
    <a:band2H>
      <a:tcTxStyle/>
      <a:tcStyle>
        <a:tcBdr/>
        <a:fill>
          <a:solidFill>
            <a:srgbClr val="E6E7E8"/>
          </a:solidFill>
        </a:fill>
      </a:tcStyle>
    </a:band2H>
    <a:firstCol>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1"/>
          </a:solidFill>
        </a:fill>
      </a:tcStyle>
    </a:firstCol>
    <a:la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381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1"/>
          </a:solidFill>
        </a:fill>
      </a:tcStyle>
    </a:lastRow>
    <a:fir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381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FBCCCD"/>
          </a:solidFill>
        </a:fill>
      </a:tcStyle>
    </a:wholeTbl>
    <a:band2H>
      <a:tcTxStyle/>
      <a:tcStyle>
        <a:tcBdr/>
        <a:fill>
          <a:solidFill>
            <a:srgbClr val="FDE7E8"/>
          </a:solidFill>
        </a:fill>
      </a:tcStyle>
    </a:band2H>
    <a:firstCol>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3"/>
          </a:solidFill>
        </a:fill>
      </a:tcStyle>
    </a:firstCol>
    <a:la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381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3"/>
          </a:solidFill>
        </a:fill>
      </a:tcStyle>
    </a:lastRow>
    <a:fir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381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FFCFCF"/>
          </a:solidFill>
        </a:fill>
      </a:tcStyle>
    </a:wholeTbl>
    <a:band2H>
      <a:tcTxStyle/>
      <a:tcStyle>
        <a:tcBdr/>
        <a:fill>
          <a:solidFill>
            <a:srgbClr val="FFE8E8"/>
          </a:solidFill>
        </a:fill>
      </a:tcStyle>
    </a:band2H>
    <a:firstCol>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6"/>
          </a:solidFill>
        </a:fill>
      </a:tcStyle>
    </a:firstCol>
    <a:la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381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6"/>
          </a:solidFill>
        </a:fill>
      </a:tcStyle>
    </a:lastRow>
    <a:fir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381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3F3F3F"/>
          </a:solidFill>
        </a:fill>
      </a:tcStyle>
    </a:band2H>
    <a:firstCol>
      <a:tcTxStyle b="on" i="off">
        <a:fontRef idx="minor">
          <a:srgbClr val="3F3F3F"/>
        </a:fontRef>
        <a:srgbClr val="3F3F3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3F3F3F"/>
          </a:solidFill>
        </a:fill>
      </a:tcStyle>
    </a:lastRow>
    <a:firstRow>
      <a:tcTxStyle b="on" i="off">
        <a:fontRef idx="minor">
          <a:srgbClr val="3F3F3F"/>
        </a:fontRef>
        <a:srgbClr val="3F3F3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000000"/>
          </a:solidFill>
        </a:fill>
      </a:tcStyle>
    </a:firstCol>
    <a:la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38100" cap="flat">
              <a:solidFill>
                <a:srgbClr val="3F3F3F"/>
              </a:solidFill>
              <a:prstDash val="solid"/>
              <a:round/>
            </a:ln>
          </a:top>
          <a:bottom>
            <a:ln w="127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000000"/>
          </a:solidFill>
        </a:fill>
      </a:tcStyle>
    </a:lastRow>
    <a:firstRow>
      <a:tcTxStyle b="on" i="off">
        <a:fontRef idx="minor">
          <a:srgbClr val="3F3F3F"/>
        </a:fontRef>
        <a:srgbClr val="3F3F3F"/>
      </a:tcTxStyle>
      <a:tcStyle>
        <a:tcBdr>
          <a:left>
            <a:ln w="12700" cap="flat">
              <a:solidFill>
                <a:srgbClr val="3F3F3F"/>
              </a:solidFill>
              <a:prstDash val="solid"/>
              <a:round/>
            </a:ln>
          </a:left>
          <a:right>
            <a:ln w="12700" cap="flat">
              <a:solidFill>
                <a:srgbClr val="3F3F3F"/>
              </a:solidFill>
              <a:prstDash val="solid"/>
              <a:round/>
            </a:ln>
          </a:right>
          <a:top>
            <a:ln w="12700" cap="flat">
              <a:solidFill>
                <a:srgbClr val="3F3F3F"/>
              </a:solidFill>
              <a:prstDash val="solid"/>
              <a:round/>
            </a:ln>
          </a:top>
          <a:bottom>
            <a:ln w="38100" cap="flat">
              <a:solidFill>
                <a:srgbClr val="3F3F3F"/>
              </a:solidFill>
              <a:prstDash val="solid"/>
              <a:round/>
            </a:ln>
          </a:bottom>
          <a:insideH>
            <a:ln w="12700" cap="flat">
              <a:solidFill>
                <a:srgbClr val="3F3F3F"/>
              </a:solidFill>
              <a:prstDash val="solid"/>
              <a:round/>
            </a:ln>
          </a:insideH>
          <a:insideV>
            <a:ln w="12700" cap="flat">
              <a:solidFill>
                <a:srgbClr val="3F3F3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2">
              <a:lumOff val="9019"/>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5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0" name="Shape 51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1" name="Shape 51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600"/>
      </a:spcBef>
      <a:defRPr>
        <a:latin typeface="+mn-lt"/>
        <a:ea typeface="+mn-ea"/>
        <a:cs typeface="+mn-cs"/>
        <a:sym typeface="Calibri"/>
      </a:defRPr>
    </a:lvl1pPr>
    <a:lvl2pPr indent="228600" latinLnBrk="0">
      <a:spcBef>
        <a:spcPts val="600"/>
      </a:spcBef>
      <a:defRPr>
        <a:latin typeface="+mn-lt"/>
        <a:ea typeface="+mn-ea"/>
        <a:cs typeface="+mn-cs"/>
        <a:sym typeface="Calibri"/>
      </a:defRPr>
    </a:lvl2pPr>
    <a:lvl3pPr indent="457200" latinLnBrk="0">
      <a:spcBef>
        <a:spcPts val="600"/>
      </a:spcBef>
      <a:defRPr>
        <a:latin typeface="+mn-lt"/>
        <a:ea typeface="+mn-ea"/>
        <a:cs typeface="+mn-cs"/>
        <a:sym typeface="Calibri"/>
      </a:defRPr>
    </a:lvl3pPr>
    <a:lvl4pPr indent="685800" latinLnBrk="0">
      <a:spcBef>
        <a:spcPts val="600"/>
      </a:spcBef>
      <a:defRPr>
        <a:latin typeface="+mn-lt"/>
        <a:ea typeface="+mn-ea"/>
        <a:cs typeface="+mn-cs"/>
        <a:sym typeface="Calibri"/>
      </a:defRPr>
    </a:lvl4pPr>
    <a:lvl5pPr indent="914400" latinLnBrk="0">
      <a:spcBef>
        <a:spcPts val="600"/>
      </a:spcBef>
      <a:defRPr>
        <a:latin typeface="+mn-lt"/>
        <a:ea typeface="+mn-ea"/>
        <a:cs typeface="+mn-cs"/>
        <a:sym typeface="Calibri"/>
      </a:defRPr>
    </a:lvl5pPr>
    <a:lvl6pPr indent="1143000" latinLnBrk="0">
      <a:spcBef>
        <a:spcPts val="600"/>
      </a:spcBef>
      <a:defRPr>
        <a:latin typeface="+mn-lt"/>
        <a:ea typeface="+mn-ea"/>
        <a:cs typeface="+mn-cs"/>
        <a:sym typeface="Calibri"/>
      </a:defRPr>
    </a:lvl6pPr>
    <a:lvl7pPr indent="1371600" latinLnBrk="0">
      <a:spcBef>
        <a:spcPts val="600"/>
      </a:spcBef>
      <a:defRPr>
        <a:latin typeface="+mn-lt"/>
        <a:ea typeface="+mn-ea"/>
        <a:cs typeface="+mn-cs"/>
        <a:sym typeface="Calibri"/>
      </a:defRPr>
    </a:lvl7pPr>
    <a:lvl8pPr indent="1600200" latinLnBrk="0">
      <a:spcBef>
        <a:spcPts val="600"/>
      </a:spcBef>
      <a:defRPr>
        <a:latin typeface="+mn-lt"/>
        <a:ea typeface="+mn-ea"/>
        <a:cs typeface="+mn-cs"/>
        <a:sym typeface="Calibri"/>
      </a:defRPr>
    </a:lvl8pPr>
    <a:lvl9pPr indent="1828800" latinLnBrk="0">
      <a:spcBef>
        <a:spcPts val="600"/>
      </a:spcBef>
      <a:defRPr>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ortada_Texto">
    <p:bg>
      <p:bgPr>
        <a:solidFill>
          <a:srgbClr val="F2F3F2"/>
        </a:solidFill>
        <a:effectLst/>
      </p:bgPr>
    </p:bg>
    <p:spTree>
      <p:nvGrpSpPr>
        <p:cNvPr id="1" name=""/>
        <p:cNvGrpSpPr/>
        <p:nvPr/>
      </p:nvGrpSpPr>
      <p:grpSpPr>
        <a:xfrm>
          <a:off x="0" y="0"/>
          <a:ext cx="0" cy="0"/>
          <a:chOff x="0" y="0"/>
          <a:chExt cx="0" cy="0"/>
        </a:xfrm>
      </p:grpSpPr>
      <p:sp>
        <p:nvSpPr>
          <p:cNvPr id="61" name="Rectangle 11"/>
          <p:cNvSpPr/>
          <p:nvPr/>
        </p:nvSpPr>
        <p:spPr>
          <a:xfrm rot="18900000">
            <a:off x="-4975069" y="2029188"/>
            <a:ext cx="17752545" cy="3778951"/>
          </a:xfrm>
          <a:prstGeom prst="rect">
            <a:avLst/>
          </a:prstGeom>
          <a:solidFill>
            <a:srgbClr val="011E41"/>
          </a:solidFill>
          <a:ln w="12700">
            <a:miter lim="400000"/>
          </a:ln>
        </p:spPr>
        <p:txBody>
          <a:bodyPr lIns="45719" rIns="45719" anchor="ctr"/>
          <a:lstStyle/>
          <a:p>
            <a:pPr algn="ctr">
              <a:defRPr>
                <a:solidFill>
                  <a:srgbClr val="3F3F3F"/>
                </a:solidFill>
              </a:defRPr>
            </a:pPr>
            <a:endParaRPr/>
          </a:p>
        </p:txBody>
      </p:sp>
      <p:sp>
        <p:nvSpPr>
          <p:cNvPr id="62" name="Rectangle 10"/>
          <p:cNvSpPr/>
          <p:nvPr/>
        </p:nvSpPr>
        <p:spPr>
          <a:xfrm rot="18900000">
            <a:off x="12735455" y="7087330"/>
            <a:ext cx="8322979" cy="4113340"/>
          </a:xfrm>
          <a:prstGeom prst="rect">
            <a:avLst/>
          </a:prstGeom>
          <a:solidFill>
            <a:schemeClr val="accent2">
              <a:lumOff val="9019"/>
            </a:schemeClr>
          </a:solidFill>
          <a:ln w="12700">
            <a:miter lim="400000"/>
          </a:ln>
        </p:spPr>
        <p:txBody>
          <a:bodyPr lIns="45719" rIns="45719" anchor="ctr"/>
          <a:lstStyle/>
          <a:p>
            <a:pPr algn="ctr">
              <a:defRPr>
                <a:solidFill>
                  <a:schemeClr val="accent2">
                    <a:lumOff val="9019"/>
                  </a:schemeClr>
                </a:solidFill>
              </a:defRPr>
            </a:pPr>
            <a:endParaRPr/>
          </a:p>
        </p:txBody>
      </p:sp>
      <p:pic>
        <p:nvPicPr>
          <p:cNvPr id="63" name="Picture 2" descr="Picture 2"/>
          <p:cNvPicPr>
            <a:picLocks noChangeAspect="1"/>
          </p:cNvPicPr>
          <p:nvPr/>
        </p:nvPicPr>
        <p:blipFill>
          <a:blip r:embed="rId2"/>
          <a:stretch>
            <a:fillRect/>
          </a:stretch>
        </p:blipFill>
        <p:spPr>
          <a:xfrm>
            <a:off x="-2665379" y="-7435167"/>
            <a:ext cx="20236811" cy="20236811"/>
          </a:xfrm>
          <a:prstGeom prst="rect">
            <a:avLst/>
          </a:prstGeom>
          <a:ln w="12700">
            <a:miter lim="400000"/>
          </a:ln>
        </p:spPr>
      </p:pic>
      <p:sp>
        <p:nvSpPr>
          <p:cNvPr id="64" name="Rectangle 4"/>
          <p:cNvSpPr/>
          <p:nvPr/>
        </p:nvSpPr>
        <p:spPr>
          <a:xfrm rot="18900000">
            <a:off x="-2493619" y="-545547"/>
            <a:ext cx="7580101" cy="3625589"/>
          </a:xfrm>
          <a:prstGeom prst="rect">
            <a:avLst/>
          </a:prstGeom>
          <a:solidFill>
            <a:srgbClr val="F2F2F2"/>
          </a:solidFill>
          <a:ln w="12700">
            <a:miter lim="400000"/>
          </a:ln>
        </p:spPr>
        <p:txBody>
          <a:bodyPr lIns="45719" rIns="45719" anchor="ctr"/>
          <a:lstStyle/>
          <a:p>
            <a:pPr algn="ctr">
              <a:defRPr>
                <a:solidFill>
                  <a:srgbClr val="3F3F3F"/>
                </a:solidFill>
              </a:defRPr>
            </a:pPr>
            <a:endParaRPr/>
          </a:p>
        </p:txBody>
      </p:sp>
      <p:sp>
        <p:nvSpPr>
          <p:cNvPr id="65" name="TextBox 18"/>
          <p:cNvSpPr txBox="1">
            <a:spLocks noGrp="1"/>
          </p:cNvSpPr>
          <p:nvPr>
            <p:ph type="body" sz="quarter" idx="21"/>
          </p:nvPr>
        </p:nvSpPr>
        <p:spPr>
          <a:xfrm>
            <a:off x="11988674" y="9036862"/>
            <a:ext cx="5107819" cy="459741"/>
          </a:xfrm>
          <a:prstGeom prst="rect">
            <a:avLst/>
          </a:prstGeom>
        </p:spPr>
        <p:txBody>
          <a:bodyPr>
            <a:spAutoFit/>
          </a:bodyPr>
          <a:lstStyle>
            <a:lvl1pPr marL="0" indent="0" algn="r" defTabSz="914400">
              <a:lnSpc>
                <a:spcPct val="100000"/>
              </a:lnSpc>
              <a:spcBef>
                <a:spcPts val="0"/>
              </a:spcBef>
              <a:buSzTx/>
              <a:buFontTx/>
              <a:buNone/>
              <a:defRPr sz="2400" b="1">
                <a:solidFill>
                  <a:srgbClr val="011E41"/>
                </a:solidFill>
                <a:latin typeface="Montserrat SemiBold"/>
                <a:ea typeface="Montserrat SemiBold"/>
                <a:cs typeface="Montserrat SemiBold"/>
                <a:sym typeface="Montserrat SemiBold"/>
              </a:defRPr>
            </a:lvl1pPr>
          </a:lstStyle>
          <a:p>
            <a:r>
              <a:t>22 junio 2021</a:t>
            </a:r>
          </a:p>
        </p:txBody>
      </p:sp>
      <p:pic>
        <p:nvPicPr>
          <p:cNvPr id="66" name="Imagen" descr="Imagen"/>
          <p:cNvPicPr>
            <a:picLocks noChangeAspect="1"/>
          </p:cNvPicPr>
          <p:nvPr/>
        </p:nvPicPr>
        <p:blipFill>
          <a:blip r:embed="rId3"/>
          <a:stretch>
            <a:fillRect/>
          </a:stretch>
        </p:blipFill>
        <p:spPr>
          <a:xfrm>
            <a:off x="541866" y="535592"/>
            <a:ext cx="1662855" cy="1662855"/>
          </a:xfrm>
          <a:prstGeom prst="rect">
            <a:avLst/>
          </a:prstGeom>
          <a:ln w="12700">
            <a:miter lim="400000"/>
          </a:ln>
        </p:spPr>
      </p:pic>
      <p:sp>
        <p:nvSpPr>
          <p:cNvPr id="67" name="Title 3"/>
          <p:cNvSpPr txBox="1">
            <a:spLocks noGrp="1"/>
          </p:cNvSpPr>
          <p:nvPr>
            <p:ph type="body" sz="quarter" idx="22"/>
          </p:nvPr>
        </p:nvSpPr>
        <p:spPr>
          <a:xfrm>
            <a:off x="6974957" y="5856297"/>
            <a:ext cx="10167257" cy="2490076"/>
          </a:xfrm>
          <a:prstGeom prst="rect">
            <a:avLst/>
          </a:prstGeom>
        </p:spPr>
        <p:txBody>
          <a:bodyPr>
            <a:normAutofit/>
          </a:bodyPr>
          <a:lstStyle/>
          <a:p>
            <a:pPr marL="0" indent="0" algn="r" defTabSz="1234439">
              <a:lnSpc>
                <a:spcPct val="80000"/>
              </a:lnSpc>
              <a:spcBef>
                <a:spcPts val="0"/>
              </a:spcBef>
              <a:buSzTx/>
              <a:buFontTx/>
              <a:buNone/>
              <a:defRPr sz="5940">
                <a:solidFill>
                  <a:schemeClr val="accent3"/>
                </a:solidFill>
                <a:latin typeface="Montserrat Bold"/>
                <a:ea typeface="Montserrat Bold"/>
                <a:cs typeface="Montserrat Bold"/>
                <a:sym typeface="Montserrat Bold"/>
              </a:defRPr>
            </a:pPr>
            <a:r>
              <a:t>COLOCAR</a:t>
            </a:r>
          </a:p>
          <a:p>
            <a:pPr marL="0" indent="0" algn="r" defTabSz="1234439">
              <a:lnSpc>
                <a:spcPct val="80000"/>
              </a:lnSpc>
              <a:spcBef>
                <a:spcPts val="0"/>
              </a:spcBef>
              <a:buSzTx/>
              <a:buFontTx/>
              <a:buNone/>
              <a:defRPr sz="5940">
                <a:solidFill>
                  <a:schemeClr val="accent3"/>
                </a:solidFill>
                <a:latin typeface="Montserrat Bold"/>
                <a:ea typeface="Montserrat Bold"/>
                <a:cs typeface="Montserrat Bold"/>
                <a:sym typeface="Montserrat Bold"/>
              </a:defRPr>
            </a:pPr>
            <a:r>
              <a:t>TÍTULO</a:t>
            </a:r>
          </a:p>
          <a:p>
            <a:pPr marL="0" indent="0" algn="r" defTabSz="1234439">
              <a:lnSpc>
                <a:spcPct val="80000"/>
              </a:lnSpc>
              <a:spcBef>
                <a:spcPts val="0"/>
              </a:spcBef>
              <a:buSzTx/>
              <a:buFontTx/>
              <a:buNone/>
              <a:defRPr sz="5940">
                <a:solidFill>
                  <a:schemeClr val="accent3"/>
                </a:solidFill>
                <a:latin typeface="Montserrat Bold"/>
                <a:ea typeface="Montserrat Bold"/>
                <a:cs typeface="Montserrat Bold"/>
                <a:sym typeface="Montserrat Bold"/>
              </a:defRPr>
            </a:pPr>
            <a:r>
              <a:t>DOCUMENTO</a:t>
            </a:r>
          </a:p>
        </p:txBody>
      </p:sp>
      <p:sp>
        <p:nvSpPr>
          <p:cNvPr id="68"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ransición_Simple">
    <p:bg>
      <p:bgPr>
        <a:solidFill>
          <a:srgbClr val="011E41"/>
        </a:solidFill>
        <a:effectLst/>
      </p:bgPr>
    </p:bg>
    <p:spTree>
      <p:nvGrpSpPr>
        <p:cNvPr id="1" name=""/>
        <p:cNvGrpSpPr/>
        <p:nvPr/>
      </p:nvGrpSpPr>
      <p:grpSpPr>
        <a:xfrm>
          <a:off x="0" y="0"/>
          <a:ext cx="0" cy="0"/>
          <a:chOff x="0" y="0"/>
          <a:chExt cx="0" cy="0"/>
        </a:xfrm>
      </p:grpSpPr>
      <p:sp>
        <p:nvSpPr>
          <p:cNvPr id="99" name="TextBox 2"/>
          <p:cNvSpPr txBox="1">
            <a:spLocks noGrp="1"/>
          </p:cNvSpPr>
          <p:nvPr>
            <p:ph type="body" sz="quarter" idx="21"/>
          </p:nvPr>
        </p:nvSpPr>
        <p:spPr>
          <a:xfrm>
            <a:off x="1710814" y="4728795"/>
            <a:ext cx="14866374" cy="828041"/>
          </a:xfrm>
          <a:prstGeom prst="rect">
            <a:avLst/>
          </a:prstGeom>
        </p:spPr>
        <p:txBody>
          <a:bodyPr>
            <a:spAutoFit/>
          </a:bodyPr>
          <a:lstStyle>
            <a:lvl1pPr marL="0" indent="0" algn="ctr" defTabSz="914400">
              <a:lnSpc>
                <a:spcPct val="100000"/>
              </a:lnSpc>
              <a:spcBef>
                <a:spcPts val="0"/>
              </a:spcBef>
              <a:buSzTx/>
              <a:buFontTx/>
              <a:buNone/>
              <a:defRPr sz="4800">
                <a:solidFill>
                  <a:schemeClr val="accent3"/>
                </a:solidFill>
                <a:latin typeface="Montserrat Bold"/>
                <a:ea typeface="Montserrat Bold"/>
                <a:cs typeface="Montserrat Bold"/>
                <a:sym typeface="Montserrat Bold"/>
              </a:defRPr>
            </a:lvl1pPr>
          </a:lstStyle>
          <a:p>
            <a:r>
              <a:t>TÍTULO SLIDE</a:t>
            </a:r>
          </a:p>
        </p:txBody>
      </p:sp>
      <p:grpSp>
        <p:nvGrpSpPr>
          <p:cNvPr id="102" name="Group 3"/>
          <p:cNvGrpSpPr/>
          <p:nvPr/>
        </p:nvGrpSpPr>
        <p:grpSpPr>
          <a:xfrm>
            <a:off x="-1030942" y="984671"/>
            <a:ext cx="20349884" cy="8319248"/>
            <a:chOff x="0" y="0"/>
            <a:chExt cx="20349883" cy="8319247"/>
          </a:xfrm>
        </p:grpSpPr>
        <p:sp>
          <p:nvSpPr>
            <p:cNvPr id="100" name="Straight Connector 4"/>
            <p:cNvSpPr/>
            <p:nvPr/>
          </p:nvSpPr>
          <p:spPr>
            <a:xfrm flipH="1">
              <a:off x="-1" y="0"/>
              <a:ext cx="7530355" cy="8319248"/>
            </a:xfrm>
            <a:prstGeom prst="line">
              <a:avLst/>
            </a:prstGeom>
            <a:noFill/>
            <a:ln w="6350" cap="flat">
              <a:solidFill>
                <a:srgbClr val="236092"/>
              </a:solidFill>
              <a:prstDash val="solid"/>
              <a:miter lim="800000"/>
            </a:ln>
            <a:effectLst/>
          </p:spPr>
          <p:txBody>
            <a:bodyPr wrap="square" lIns="45719" tIns="45719" rIns="45719" bIns="45719" numCol="1" anchor="t">
              <a:noAutofit/>
            </a:bodyPr>
            <a:lstStyle/>
            <a:p>
              <a:endParaRPr/>
            </a:p>
          </p:txBody>
        </p:sp>
        <p:sp>
          <p:nvSpPr>
            <p:cNvPr id="101" name="Straight Connector 5"/>
            <p:cNvSpPr/>
            <p:nvPr/>
          </p:nvSpPr>
          <p:spPr>
            <a:xfrm flipH="1">
              <a:off x="12819530" y="0"/>
              <a:ext cx="7530354" cy="8319248"/>
            </a:xfrm>
            <a:prstGeom prst="line">
              <a:avLst/>
            </a:prstGeom>
            <a:noFill/>
            <a:ln w="6350" cap="flat">
              <a:solidFill>
                <a:srgbClr val="236092"/>
              </a:solidFill>
              <a:prstDash val="solid"/>
              <a:miter lim="800000"/>
            </a:ln>
            <a:effectLst/>
          </p:spPr>
          <p:txBody>
            <a:bodyPr wrap="square" lIns="45719" tIns="45719" rIns="45719" bIns="45719" numCol="1" anchor="t">
              <a:noAutofit/>
            </a:bodyPr>
            <a:lstStyle/>
            <a:p>
              <a:endParaRPr/>
            </a:p>
          </p:txBody>
        </p:sp>
      </p:grpSp>
      <p:sp>
        <p:nvSpPr>
          <p:cNvPr id="10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exto_01">
    <p:spTree>
      <p:nvGrpSpPr>
        <p:cNvPr id="1" name=""/>
        <p:cNvGrpSpPr/>
        <p:nvPr/>
      </p:nvGrpSpPr>
      <p:grpSpPr>
        <a:xfrm>
          <a:off x="0" y="0"/>
          <a:ext cx="0" cy="0"/>
          <a:chOff x="0" y="0"/>
          <a:chExt cx="0" cy="0"/>
        </a:xfrm>
      </p:grpSpPr>
      <p:sp>
        <p:nvSpPr>
          <p:cNvPr id="121" name="TextBox 2"/>
          <p:cNvSpPr txBox="1">
            <a:spLocks noGrp="1"/>
          </p:cNvSpPr>
          <p:nvPr>
            <p:ph type="body" sz="quarter" idx="21"/>
          </p:nvPr>
        </p:nvSpPr>
        <p:spPr>
          <a:xfrm>
            <a:off x="530838" y="2476662"/>
            <a:ext cx="9919923" cy="1247141"/>
          </a:xfrm>
          <a:prstGeom prst="rect">
            <a:avLst/>
          </a:prstGeom>
        </p:spPr>
        <p:txBody>
          <a:bodyPr>
            <a:spAutoFit/>
          </a:bodyPr>
          <a:lstStyle>
            <a:lvl1pPr marL="0" indent="0" defTabSz="914400">
              <a:lnSpc>
                <a:spcPct val="80000"/>
              </a:lnSpc>
              <a:spcBef>
                <a:spcPts val="0"/>
              </a:spcBef>
              <a:buSzTx/>
              <a:buFontTx/>
              <a:buNone/>
              <a:defRPr sz="7400">
                <a:solidFill>
                  <a:srgbClr val="081D3F"/>
                </a:solidFill>
                <a:latin typeface="Montserrat Bold"/>
                <a:ea typeface="Montserrat Bold"/>
                <a:cs typeface="Montserrat Bold"/>
                <a:sym typeface="Montserrat Bold"/>
              </a:defRPr>
            </a:lvl1pPr>
          </a:lstStyle>
          <a:p>
            <a:r>
              <a:t>TÍTULO</a:t>
            </a:r>
          </a:p>
        </p:txBody>
      </p:sp>
      <p:sp>
        <p:nvSpPr>
          <p:cNvPr id="122" name="Lorem ipsum dolor sit amet, consectetuer adipiscing elit. Aenean commodo ligula eget dolor. Aenean massa. Cum sociis natoque penatibus et magnis dis parturient montes, nascetur ridiculus mus. Donec quam felis, ultricies nec, pellentesque eu, pretium quis"/>
          <p:cNvSpPr txBox="1">
            <a:spLocks noGrp="1"/>
          </p:cNvSpPr>
          <p:nvPr>
            <p:ph type="body" sz="quarter" idx="22"/>
          </p:nvPr>
        </p:nvSpPr>
        <p:spPr>
          <a:xfrm>
            <a:off x="495830" y="5874229"/>
            <a:ext cx="10379867" cy="1960881"/>
          </a:xfrm>
          <a:prstGeom prst="rect">
            <a:avLst/>
          </a:prstGeom>
        </p:spPr>
        <p:txBody>
          <a:bodyPr>
            <a:spAutoFit/>
          </a:bodyPr>
          <a:lstStyle>
            <a:lvl1pPr marL="0" indent="0" defTabSz="457200">
              <a:lnSpc>
                <a:spcPct val="120000"/>
              </a:lnSpc>
              <a:spcBef>
                <a:spcPts val="400"/>
              </a:spcBef>
              <a:buSzTx/>
              <a:buFontTx/>
              <a:buNone/>
              <a:defRPr sz="2300">
                <a:solidFill>
                  <a:srgbClr val="081D3F"/>
                </a:solidFill>
                <a:latin typeface="Open Sans Light"/>
                <a:ea typeface="Open Sans Light"/>
                <a:cs typeface="Open Sans Light"/>
                <a:sym typeface="Open Sans Light"/>
              </a:defRPr>
            </a:lvl1pPr>
          </a:lstStyle>
          <a:p>
            <a: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a:t>
            </a:r>
          </a:p>
        </p:txBody>
      </p:sp>
      <p:sp>
        <p:nvSpPr>
          <p:cNvPr id="123" name="TextBox 2"/>
          <p:cNvSpPr txBox="1">
            <a:spLocks noGrp="1"/>
          </p:cNvSpPr>
          <p:nvPr>
            <p:ph type="body" sz="quarter" idx="23"/>
          </p:nvPr>
        </p:nvSpPr>
        <p:spPr>
          <a:xfrm>
            <a:off x="530838" y="5003769"/>
            <a:ext cx="8475165" cy="637541"/>
          </a:xfrm>
          <a:prstGeom prst="rect">
            <a:avLst/>
          </a:prstGeom>
        </p:spPr>
        <p:txBody>
          <a:bodyPr>
            <a:spAutoFit/>
          </a:bodyPr>
          <a:lstStyle>
            <a:lvl1pPr marL="0" indent="0" defTabSz="914400">
              <a:lnSpc>
                <a:spcPct val="80000"/>
              </a:lnSpc>
              <a:spcBef>
                <a:spcPts val="0"/>
              </a:spcBef>
              <a:buSzTx/>
              <a:buFontTx/>
              <a:buNone/>
              <a:defRPr sz="3500">
                <a:solidFill>
                  <a:schemeClr val="accent3"/>
                </a:solidFill>
                <a:latin typeface="Montserrat Bold"/>
                <a:ea typeface="Montserrat Bold"/>
                <a:cs typeface="Montserrat Bold"/>
                <a:sym typeface="Montserrat Bold"/>
              </a:defRPr>
            </a:lvl1pPr>
          </a:lstStyle>
          <a:p>
            <a:r>
              <a:t>Título de párrafo</a:t>
            </a:r>
          </a:p>
        </p:txBody>
      </p:sp>
      <p:sp>
        <p:nvSpPr>
          <p:cNvPr id="124" name="TextBox 2"/>
          <p:cNvSpPr txBox="1">
            <a:spLocks noGrp="1"/>
          </p:cNvSpPr>
          <p:nvPr>
            <p:ph type="body" sz="quarter" idx="24"/>
          </p:nvPr>
        </p:nvSpPr>
        <p:spPr>
          <a:xfrm>
            <a:off x="13110187" y="5867655"/>
            <a:ext cx="3960844" cy="3007361"/>
          </a:xfrm>
          <a:prstGeom prst="rect">
            <a:avLst/>
          </a:prstGeom>
        </p:spPr>
        <p:txBody>
          <a:bodyPr>
            <a:spAutoFit/>
          </a:bodyPr>
          <a:lstStyle>
            <a:lvl1pPr marL="0" indent="0" defTabSz="914400">
              <a:lnSpc>
                <a:spcPct val="120000"/>
              </a:lnSpc>
              <a:spcBef>
                <a:spcPts val="0"/>
              </a:spcBef>
              <a:buSzTx/>
              <a:buFontTx/>
              <a:buNone/>
              <a:defRPr sz="2100" b="1">
                <a:solidFill>
                  <a:srgbClr val="081D3F"/>
                </a:solidFill>
                <a:latin typeface="OpenSans-Semibold"/>
                <a:ea typeface="OpenSans-Semibold"/>
                <a:cs typeface="OpenSans-Semibold"/>
                <a:sym typeface="OpenSans-Semibold"/>
              </a:defRPr>
            </a:lvl1pPr>
          </a:lstStyle>
          <a:p>
            <a:r>
              <a:t>Lorem ipsum dolor sit amet, consectetuer adipiscing elit. Aenean commodo ligula eget dolor. Aenean massa. Cum sociis natoque penatibus et magnis dis parturient montes, nascetur ridiculus.</a:t>
            </a:r>
          </a:p>
        </p:txBody>
      </p:sp>
      <p:sp>
        <p:nvSpPr>
          <p:cNvPr id="125"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ierre_02">
    <p:bg>
      <p:bgPr>
        <a:solidFill>
          <a:srgbClr val="081D3F"/>
        </a:solidFill>
        <a:effectLst/>
      </p:bgPr>
    </p:bg>
    <p:spTree>
      <p:nvGrpSpPr>
        <p:cNvPr id="1" name=""/>
        <p:cNvGrpSpPr/>
        <p:nvPr/>
      </p:nvGrpSpPr>
      <p:grpSpPr>
        <a:xfrm>
          <a:off x="0" y="0"/>
          <a:ext cx="0" cy="0"/>
          <a:chOff x="0" y="0"/>
          <a:chExt cx="0" cy="0"/>
        </a:xfrm>
      </p:grpSpPr>
      <p:sp>
        <p:nvSpPr>
          <p:cNvPr id="500" name="¡GRACIAS!"/>
          <p:cNvSpPr txBox="1">
            <a:spLocks noGrp="1"/>
          </p:cNvSpPr>
          <p:nvPr>
            <p:ph type="body" sz="quarter" idx="21"/>
          </p:nvPr>
        </p:nvSpPr>
        <p:spPr>
          <a:xfrm>
            <a:off x="514385" y="4659629"/>
            <a:ext cx="17259231" cy="967741"/>
          </a:xfrm>
          <a:prstGeom prst="rect">
            <a:avLst/>
          </a:prstGeom>
        </p:spPr>
        <p:txBody>
          <a:bodyPr>
            <a:spAutoFit/>
          </a:bodyPr>
          <a:lstStyle>
            <a:lvl1pPr marL="0" indent="0" algn="ctr" defTabSz="914400">
              <a:spcBef>
                <a:spcPts val="0"/>
              </a:spcBef>
              <a:buSzTx/>
              <a:buFontTx/>
              <a:buNone/>
              <a:defRPr sz="5700">
                <a:solidFill>
                  <a:schemeClr val="accent2">
                    <a:lumOff val="9019"/>
                  </a:schemeClr>
                </a:solidFill>
                <a:latin typeface="Montserrat Bold"/>
                <a:ea typeface="Montserrat Bold"/>
                <a:cs typeface="Montserrat Bold"/>
                <a:sym typeface="Montserrat Bold"/>
              </a:defRPr>
            </a:lvl1pPr>
          </a:lstStyle>
          <a:p>
            <a:r>
              <a:t>¡GRACIAS!</a:t>
            </a:r>
          </a:p>
        </p:txBody>
      </p:sp>
      <p:pic>
        <p:nvPicPr>
          <p:cNvPr id="501" name="Imagen" descr="Imagen"/>
          <p:cNvPicPr>
            <a:picLocks noChangeAspect="1"/>
          </p:cNvPicPr>
          <p:nvPr/>
        </p:nvPicPr>
        <p:blipFill>
          <a:blip r:embed="rId2"/>
          <a:stretch>
            <a:fillRect/>
          </a:stretch>
        </p:blipFill>
        <p:spPr>
          <a:xfrm>
            <a:off x="544777" y="568604"/>
            <a:ext cx="2847838" cy="1070453"/>
          </a:xfrm>
          <a:prstGeom prst="rect">
            <a:avLst/>
          </a:prstGeom>
          <a:ln w="12700">
            <a:miter lim="400000"/>
          </a:ln>
        </p:spPr>
      </p:pic>
      <p:sp>
        <p:nvSpPr>
          <p:cNvPr id="502" name="cruzroja.es"/>
          <p:cNvSpPr txBox="1"/>
          <p:nvPr/>
        </p:nvSpPr>
        <p:spPr>
          <a:xfrm>
            <a:off x="8392750" y="9390629"/>
            <a:ext cx="9403158" cy="434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r">
              <a:lnSpc>
                <a:spcPct val="130000"/>
              </a:lnSpc>
              <a:defRPr sz="2200">
                <a:solidFill>
                  <a:schemeClr val="accent2">
                    <a:lumOff val="9019"/>
                  </a:schemeClr>
                </a:solidFill>
                <a:latin typeface="Montserrat Medium"/>
                <a:ea typeface="Montserrat Medium"/>
                <a:cs typeface="Montserrat Medium"/>
                <a:sym typeface="Montserrat Medium"/>
              </a:defRPr>
            </a:lvl1pPr>
          </a:lstStyle>
          <a:p>
            <a:r>
              <a:t>cruzroja.es</a:t>
            </a:r>
          </a:p>
        </p:txBody>
      </p:sp>
      <p:sp>
        <p:nvSpPr>
          <p:cNvPr id="503" name="email@cruzroja.es"/>
          <p:cNvSpPr txBox="1">
            <a:spLocks noGrp="1"/>
          </p:cNvSpPr>
          <p:nvPr>
            <p:ph type="body" sz="quarter" idx="22"/>
          </p:nvPr>
        </p:nvSpPr>
        <p:spPr>
          <a:xfrm>
            <a:off x="518750" y="9390629"/>
            <a:ext cx="9277944" cy="434341"/>
          </a:xfrm>
          <a:prstGeom prst="rect">
            <a:avLst/>
          </a:prstGeom>
        </p:spPr>
        <p:txBody>
          <a:bodyPr>
            <a:spAutoFit/>
          </a:bodyPr>
          <a:lstStyle>
            <a:lvl1pPr marL="0" indent="0" defTabSz="914400">
              <a:lnSpc>
                <a:spcPct val="130000"/>
              </a:lnSpc>
              <a:spcBef>
                <a:spcPts val="0"/>
              </a:spcBef>
              <a:buSzTx/>
              <a:buFontTx/>
              <a:buNone/>
              <a:defRPr sz="2200">
                <a:solidFill>
                  <a:schemeClr val="accent2">
                    <a:lumOff val="9019"/>
                  </a:schemeClr>
                </a:solidFill>
                <a:latin typeface="Montserrat Medium"/>
                <a:ea typeface="Montserrat Medium"/>
                <a:cs typeface="Montserrat Medium"/>
                <a:sym typeface="Montserrat Medium"/>
              </a:defRPr>
            </a:lvl1pPr>
          </a:lstStyle>
          <a:p>
            <a:r>
              <a:t>email@cruzroja.es</a:t>
            </a:r>
          </a:p>
        </p:txBody>
      </p:sp>
      <p:sp>
        <p:nvSpPr>
          <p:cNvPr id="504"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Off val="9019"/>
          </a:schemeClr>
        </a:solidFill>
        <a:effectLst/>
      </p:bgPr>
    </p:bg>
    <p:spTree>
      <p:nvGrpSpPr>
        <p:cNvPr id="1" name=""/>
        <p:cNvGrpSpPr/>
        <p:nvPr/>
      </p:nvGrpSpPr>
      <p:grpSpPr>
        <a:xfrm>
          <a:off x="0" y="0"/>
          <a:ext cx="0" cy="0"/>
          <a:chOff x="0" y="0"/>
          <a:chExt cx="0" cy="0"/>
        </a:xfrm>
      </p:grpSpPr>
      <p:pic>
        <p:nvPicPr>
          <p:cNvPr id="2" name="Imagen" descr="Imagen"/>
          <p:cNvPicPr>
            <a:picLocks noChangeAspect="1"/>
          </p:cNvPicPr>
          <p:nvPr/>
        </p:nvPicPr>
        <p:blipFill>
          <a:blip r:embed="rId6"/>
          <a:stretch>
            <a:fillRect/>
          </a:stretch>
        </p:blipFill>
        <p:spPr>
          <a:xfrm>
            <a:off x="527843" y="505104"/>
            <a:ext cx="1839914" cy="691592"/>
          </a:xfrm>
          <a:prstGeom prst="rect">
            <a:avLst/>
          </a:prstGeom>
          <a:ln w="12700">
            <a:miter lim="400000"/>
          </a:ln>
        </p:spPr>
      </p:pic>
      <p:sp>
        <p:nvSpPr>
          <p:cNvPr id="3" name="Rectángulo"/>
          <p:cNvSpPr/>
          <p:nvPr/>
        </p:nvSpPr>
        <p:spPr>
          <a:xfrm>
            <a:off x="12611231" y="5041348"/>
            <a:ext cx="4907956" cy="5296099"/>
          </a:xfrm>
          <a:prstGeom prst="rect">
            <a:avLst/>
          </a:prstGeom>
          <a:solidFill>
            <a:srgbClr val="F2F3F2"/>
          </a:solidFill>
          <a:ln w="12700">
            <a:miter lim="400000"/>
          </a:ln>
        </p:spPr>
        <p:txBody>
          <a:bodyPr lIns="45719" rIns="45719" anchor="ctr"/>
          <a:lstStyle/>
          <a:p>
            <a:endParaRPr/>
          </a:p>
        </p:txBody>
      </p:sp>
      <p:sp>
        <p:nvSpPr>
          <p:cNvPr id="4" name="Texto del título"/>
          <p:cNvSpPr txBox="1">
            <a:spLocks noGrp="1"/>
          </p:cNvSpPr>
          <p:nvPr>
            <p:ph type="title"/>
          </p:nvPr>
        </p:nvSpPr>
        <p:spPr>
          <a:xfrm>
            <a:off x="914400" y="138112"/>
            <a:ext cx="16459200" cy="22621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Texto del título</a:t>
            </a:r>
          </a:p>
        </p:txBody>
      </p:sp>
      <p:sp>
        <p:nvSpPr>
          <p:cNvPr id="5" name="Nivel de texto 1…"/>
          <p:cNvSpPr txBox="1">
            <a:spLocks noGrp="1"/>
          </p:cNvSpPr>
          <p:nvPr>
            <p:ph type="body" idx="1"/>
          </p:nvPr>
        </p:nvSpPr>
        <p:spPr>
          <a:xfrm>
            <a:off x="914400" y="2400300"/>
            <a:ext cx="16459200" cy="788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Nivel de texto 1</a:t>
            </a:r>
          </a:p>
          <a:p>
            <a:pPr lvl="1"/>
            <a:r>
              <a:t>Nivel de texto 2</a:t>
            </a:r>
          </a:p>
          <a:p>
            <a:pPr lvl="2"/>
            <a:r>
              <a:t>Nivel de texto 3</a:t>
            </a:r>
          </a:p>
          <a:p>
            <a:pPr lvl="3"/>
            <a:r>
              <a:t>Nivel de texto 4</a:t>
            </a:r>
          </a:p>
          <a:p>
            <a:pPr lvl="4"/>
            <a:r>
              <a:t>Nivel de texto 5</a:t>
            </a:r>
          </a:p>
        </p:txBody>
      </p:sp>
      <p:sp>
        <p:nvSpPr>
          <p:cNvPr id="6" name="Número de diapositiva"/>
          <p:cNvSpPr txBox="1">
            <a:spLocks noGrp="1"/>
          </p:cNvSpPr>
          <p:nvPr>
            <p:ph type="sldNum" sz="quarter" idx="2"/>
          </p:nvPr>
        </p:nvSpPr>
        <p:spPr>
          <a:xfrm>
            <a:off x="8839200" y="9260681"/>
            <a:ext cx="4267200" cy="547688"/>
          </a:xfrm>
          <a:prstGeom prst="rect">
            <a:avLst/>
          </a:prstGeom>
          <a:ln w="12700">
            <a:miter lim="400000"/>
          </a:ln>
        </p:spPr>
        <p:txBody>
          <a:bodyPr wrap="none" lIns="45719" rIns="45719" anchor="ctr">
            <a:spAutoFit/>
          </a:bodyPr>
          <a:lstStyle>
            <a:lvl1pPr algn="r">
              <a:defRPr sz="1200"/>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52" r:id="rId1"/>
    <p:sldLayoutId id="2147483655" r:id="rId2"/>
    <p:sldLayoutId id="2147483657" r:id="rId3"/>
    <p:sldLayoutId id="2147483684" r:id="rId4"/>
  </p:sldLayoutIdLst>
  <p:transition spd="med"/>
  <p:txStyles>
    <p:titleStyle>
      <a:lvl1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1pPr>
      <a:lvl2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2pPr>
      <a:lvl3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3pPr>
      <a:lvl4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4pPr>
      <a:lvl5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5pPr>
      <a:lvl6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6pPr>
      <a:lvl7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7pPr>
      <a:lvl8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8pPr>
      <a:lvl9pPr marL="0" marR="0" indent="0" algn="l" defTabSz="1371600" rtl="0" latinLnBrk="0">
        <a:lnSpc>
          <a:spcPct val="90000"/>
        </a:lnSpc>
        <a:spcBef>
          <a:spcPts val="0"/>
        </a:spcBef>
        <a:spcAft>
          <a:spcPts val="0"/>
        </a:spcAft>
        <a:buClrTx/>
        <a:buSzTx/>
        <a:buFontTx/>
        <a:buNone/>
        <a:tabLst/>
        <a:defRPr sz="6600" b="0" i="0" u="none" strike="noStrike" cap="none" spc="0" baseline="0">
          <a:solidFill>
            <a:srgbClr val="000000"/>
          </a:solidFill>
          <a:uFillTx/>
          <a:latin typeface="Calibri Light"/>
          <a:ea typeface="Calibri Light"/>
          <a:cs typeface="Calibri Light"/>
          <a:sym typeface="Calibri Light"/>
        </a:defRPr>
      </a:lvl9pPr>
    </p:titleStyle>
    <p:bodyStyle>
      <a:lvl1pPr marL="342900" marR="0" indent="-3429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1pPr>
      <a:lvl2pPr marL="1085850" marR="0" indent="-40005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2pPr>
      <a:lvl3pPr marL="1851660" marR="0" indent="-48006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3pPr>
      <a:lvl4pPr marL="25908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4pPr>
      <a:lvl5pPr marL="32766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5pPr>
      <a:lvl6pPr marL="39624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6pPr>
      <a:lvl7pPr marL="46482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7pPr>
      <a:lvl8pPr marL="53340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8pPr>
      <a:lvl9pPr marL="6019800" marR="0" indent="-533400" algn="l" defTabSz="1371600" rtl="0" latinLnBrk="0">
        <a:lnSpc>
          <a:spcPct val="90000"/>
        </a:lnSpc>
        <a:spcBef>
          <a:spcPts val="1500"/>
        </a:spcBef>
        <a:spcAft>
          <a:spcPts val="0"/>
        </a:spcAft>
        <a:buClrTx/>
        <a:buSzPct val="100000"/>
        <a:buFont typeface="Arial"/>
        <a:buChar char="•"/>
        <a:tabLst/>
        <a:defRPr sz="4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687616"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1375234"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2062851"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2750469"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3438085"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4125702"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481332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5500937"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TextBox 18"/>
          <p:cNvSpPr txBox="1">
            <a:spLocks noGrp="1"/>
          </p:cNvSpPr>
          <p:nvPr>
            <p:ph type="body" idx="21"/>
          </p:nvPr>
        </p:nvSpPr>
        <p:spPr>
          <a:prstGeom prst="rect">
            <a:avLst/>
          </a:prstGeom>
        </p:spPr>
        <p:txBody>
          <a:bodyPr/>
          <a:lstStyle/>
          <a:p>
            <a:r>
              <a:rPr lang="es-ES" dirty="0"/>
              <a:t>28/06/2023</a:t>
            </a:r>
            <a:endParaRPr dirty="0"/>
          </a:p>
        </p:txBody>
      </p:sp>
      <p:sp>
        <p:nvSpPr>
          <p:cNvPr id="535" name="Title 3"/>
          <p:cNvSpPr txBox="1">
            <a:spLocks noGrp="1"/>
          </p:cNvSpPr>
          <p:nvPr>
            <p:ph type="body" idx="22"/>
          </p:nvPr>
        </p:nvSpPr>
        <p:spPr>
          <a:xfrm>
            <a:off x="6591301" y="5856297"/>
            <a:ext cx="10550914" cy="2490076"/>
          </a:xfrm>
          <a:prstGeom prst="rect">
            <a:avLst/>
          </a:prstGeom>
        </p:spPr>
        <p:txBody>
          <a:bodyPr lIns="45719" tIns="45720" rIns="45719" bIns="45720" anchor="t">
            <a:normAutofit fontScale="92500" lnSpcReduction="10000"/>
          </a:bodyPr>
          <a:lstStyle/>
          <a:p>
            <a:pPr marL="0" indent="0" algn="r" defTabSz="1234439">
              <a:lnSpc>
                <a:spcPct val="80000"/>
              </a:lnSpc>
              <a:spcBef>
                <a:spcPts val="0"/>
              </a:spcBef>
              <a:buNone/>
              <a:defRPr sz="5940">
                <a:solidFill>
                  <a:schemeClr val="accent3"/>
                </a:solidFill>
                <a:latin typeface="Montserrat Bold"/>
                <a:ea typeface="Montserrat Bold"/>
                <a:cs typeface="Montserrat Bold"/>
                <a:sym typeface="Montserrat Bold"/>
              </a:defRPr>
            </a:pPr>
            <a:r>
              <a:rPr lang="es-ES" sz="5400" dirty="0"/>
              <a:t>PLAN DE MEJORA</a:t>
            </a:r>
          </a:p>
          <a:p>
            <a:pPr marL="0" indent="0" algn="r" defTabSz="1234439">
              <a:lnSpc>
                <a:spcPct val="80000"/>
              </a:lnSpc>
              <a:spcBef>
                <a:spcPts val="0"/>
              </a:spcBef>
              <a:buNone/>
              <a:defRPr sz="5940">
                <a:solidFill>
                  <a:schemeClr val="accent3"/>
                </a:solidFill>
                <a:latin typeface="Montserrat Bold"/>
                <a:ea typeface="Montserrat Bold"/>
                <a:cs typeface="Montserrat Bold"/>
                <a:sym typeface="Montserrat Bold"/>
              </a:defRPr>
            </a:pPr>
            <a:r>
              <a:rPr lang="es-ES" sz="5400" dirty="0"/>
              <a:t>Encuesta Opina 2023</a:t>
            </a:r>
          </a:p>
          <a:p>
            <a:pPr marL="0" indent="0" algn="r" defTabSz="1234439">
              <a:lnSpc>
                <a:spcPct val="80000"/>
              </a:lnSpc>
              <a:spcBef>
                <a:spcPts val="0"/>
              </a:spcBef>
              <a:buNone/>
              <a:defRPr sz="5940">
                <a:solidFill>
                  <a:schemeClr val="accent3"/>
                </a:solidFill>
                <a:latin typeface="Montserrat Bold"/>
                <a:ea typeface="Montserrat Bold"/>
                <a:cs typeface="Montserrat Bold"/>
                <a:sym typeface="Montserrat Bold"/>
              </a:defRPr>
            </a:pPr>
            <a:endParaRPr lang="es-ES" sz="5400" dirty="0"/>
          </a:p>
          <a:p>
            <a:pPr marL="0" indent="0" algn="r" defTabSz="1234439">
              <a:lnSpc>
                <a:spcPct val="80000"/>
              </a:lnSpc>
              <a:spcBef>
                <a:spcPts val="0"/>
              </a:spcBef>
              <a:buNone/>
              <a:defRPr sz="5940">
                <a:solidFill>
                  <a:schemeClr val="accent3"/>
                </a:solidFill>
                <a:latin typeface="Montserrat Bold"/>
                <a:ea typeface="Montserrat Bold"/>
                <a:cs typeface="Montserrat Bold"/>
                <a:sym typeface="Montserrat Bold"/>
              </a:defRPr>
            </a:pPr>
            <a:r>
              <a:rPr lang="es-ES" sz="5400" dirty="0"/>
              <a:t>ALCORCÓN</a:t>
            </a:r>
          </a:p>
        </p:txBody>
      </p:sp>
      <p:pic>
        <p:nvPicPr>
          <p:cNvPr id="5" name="Imagen 4">
            <a:extLst>
              <a:ext uri="{FF2B5EF4-FFF2-40B4-BE49-F238E27FC236}">
                <a16:creationId xmlns:a16="http://schemas.microsoft.com/office/drawing/2014/main" id="{96B135F8-335C-4832-BE29-E214A21CDD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7618" y="160190"/>
            <a:ext cx="5702028" cy="569610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solidFill>
                  <a:srgbClr val="F5333F"/>
                </a:solidFill>
              </a:rPr>
              <a:t>Acciones de mejora </a:t>
            </a:r>
          </a:p>
          <a:p>
            <a:pPr algn="ctr"/>
            <a:r>
              <a:rPr lang="es-ES" sz="3200" dirty="0">
                <a:solidFill>
                  <a:srgbClr val="F5333F"/>
                </a:solidFill>
              </a:rPr>
              <a:t>para la </a:t>
            </a:r>
            <a:r>
              <a:rPr lang="es-ES" sz="3200" u="sng" dirty="0">
                <a:solidFill>
                  <a:srgbClr val="F5333F"/>
                </a:solidFill>
              </a:rPr>
              <a:t>ASAMBLEA</a:t>
            </a:r>
            <a:endParaRPr sz="3200" u="sng" dirty="0">
              <a:solidFill>
                <a:srgbClr val="F5333F"/>
              </a:solidFill>
            </a:endParaRPr>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Tabla 3">
            <a:extLst>
              <a:ext uri="{FF2B5EF4-FFF2-40B4-BE49-F238E27FC236}">
                <a16:creationId xmlns:a16="http://schemas.microsoft.com/office/drawing/2014/main" id="{E125BF44-4486-4C2B-BB9A-C34485CE9A1B}"/>
              </a:ext>
            </a:extLst>
          </p:cNvPr>
          <p:cNvGraphicFramePr>
            <a:graphicFrameLocks noGrp="1"/>
          </p:cNvGraphicFramePr>
          <p:nvPr>
            <p:extLst>
              <p:ext uri="{D42A27DB-BD31-4B8C-83A1-F6EECF244321}">
                <p14:modId xmlns:p14="http://schemas.microsoft.com/office/powerpoint/2010/main" val="2468308120"/>
              </p:ext>
            </p:extLst>
          </p:nvPr>
        </p:nvGraphicFramePr>
        <p:xfrm>
          <a:off x="2080846" y="1846384"/>
          <a:ext cx="12192000" cy="8444264"/>
        </p:xfrm>
        <a:graphic>
          <a:graphicData uri="http://schemas.openxmlformats.org/drawingml/2006/table">
            <a:tbl>
              <a:tblPr firstRow="1" bandRow="1">
                <a:tableStyleId>{5940675A-B579-460E-94D1-54222C63F5DA}</a:tableStyleId>
              </a:tblPr>
              <a:tblGrid>
                <a:gridCol w="2717800">
                  <a:extLst>
                    <a:ext uri="{9D8B030D-6E8A-4147-A177-3AD203B41FA5}">
                      <a16:colId xmlns:a16="http://schemas.microsoft.com/office/drawing/2014/main" val="4218321473"/>
                    </a:ext>
                  </a:extLst>
                </a:gridCol>
                <a:gridCol w="9474200">
                  <a:extLst>
                    <a:ext uri="{9D8B030D-6E8A-4147-A177-3AD203B41FA5}">
                      <a16:colId xmlns:a16="http://schemas.microsoft.com/office/drawing/2014/main" val="1967082885"/>
                    </a:ext>
                  </a:extLst>
                </a:gridCol>
              </a:tblGrid>
              <a:tr h="821219">
                <a:tc gridSpan="2">
                  <a:txBody>
                    <a:bodyPr/>
                    <a:lstStyle/>
                    <a:p>
                      <a:pPr algn="l"/>
                      <a:r>
                        <a:rPr lang="es-ES" sz="1800" dirty="0">
                          <a:solidFill>
                            <a:schemeClr val="bg1"/>
                          </a:solidFill>
                          <a:latin typeface="Montserrat Medium" panose="00000600000000000000" pitchFamily="2" charset="0"/>
                        </a:rPr>
                        <a:t>Título de la mejora: Aumento de la participación institucional hacia el voluntariado</a:t>
                      </a:r>
                    </a:p>
                  </a:txBody>
                  <a:tcPr>
                    <a:solidFill>
                      <a:srgbClr val="F5333F"/>
                    </a:solidFill>
                  </a:tcPr>
                </a:tc>
                <a:tc hMerge="1">
                  <a:txBody>
                    <a:bodyPr/>
                    <a:lstStyle/>
                    <a:p>
                      <a:endParaRPr lang="es-ES" dirty="0"/>
                    </a:p>
                  </a:txBody>
                  <a:tcPr/>
                </a:tc>
                <a:extLst>
                  <a:ext uri="{0D108BD9-81ED-4DB2-BD59-A6C34878D82A}">
                    <a16:rowId xmlns:a16="http://schemas.microsoft.com/office/drawing/2014/main" val="2556506149"/>
                  </a:ext>
                </a:extLst>
              </a:tr>
              <a:tr h="2302980">
                <a:tc>
                  <a:txBody>
                    <a:bodyPr/>
                    <a:lstStyle/>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Descripción</a:t>
                      </a:r>
                    </a:p>
                  </a:txBody>
                  <a:tcPr>
                    <a:solidFill>
                      <a:srgbClr val="EDEDED"/>
                    </a:solidFill>
                  </a:tcPr>
                </a:tc>
                <a:tc>
                  <a:txBody>
                    <a:bodyPr/>
                    <a:lstStyle/>
                    <a:p>
                      <a:pPr lvl="0" algn="l">
                        <a:buNone/>
                      </a:pPr>
                      <a:r>
                        <a:rPr lang="es-ES" sz="1800" b="0" i="0" u="none" strike="noStrike" noProof="0" dirty="0">
                          <a:solidFill>
                            <a:schemeClr val="tx1"/>
                          </a:solidFill>
                          <a:latin typeface="Montserrat Medium"/>
                        </a:rPr>
                        <a:t>Puesta en marcha de la nueva estructura de gobierno(Presidencia ,vicepresidencias y vocalías)</a:t>
                      </a:r>
                      <a:r>
                        <a:rPr lang="es-ES" sz="1800" dirty="0">
                          <a:solidFill>
                            <a:schemeClr val="tx1"/>
                          </a:solidFill>
                          <a:latin typeface="Montserrat Medium"/>
                        </a:rPr>
                        <a:t> consiguiendo así una mayor cercanía y participación institucional.</a:t>
                      </a:r>
                      <a:endParaRPr lang="es-ES" dirty="0"/>
                    </a:p>
                    <a:p>
                      <a:pPr lvl="0" algn="l">
                        <a:buNone/>
                      </a:pPr>
                      <a:endParaRPr lang="es-ES" sz="1800" dirty="0">
                        <a:solidFill>
                          <a:schemeClr val="tx1"/>
                        </a:solidFill>
                        <a:latin typeface="Montserrat Medium"/>
                      </a:endParaRPr>
                    </a:p>
                    <a:p>
                      <a:pPr algn="l"/>
                      <a:r>
                        <a:rPr lang="es-ES" sz="1800" dirty="0">
                          <a:solidFill>
                            <a:schemeClr val="tx1"/>
                          </a:solidFill>
                          <a:latin typeface="Montserrat Medium" panose="00000600000000000000" pitchFamily="2" charset="0"/>
                        </a:rPr>
                        <a:t>Mejora de la comunicación interna en nuestra asamblea, entre el voluntariado de los proyectos e incluyendo al personal técnico, generando  así una confianza total. Se crearán espacios de encuentro para trasladar propuesta de mejora y nuevas líneas de trabajo.</a:t>
                      </a:r>
                    </a:p>
                  </a:txBody>
                  <a:tcPr/>
                </a:tc>
                <a:extLst>
                  <a:ext uri="{0D108BD9-81ED-4DB2-BD59-A6C34878D82A}">
                    <a16:rowId xmlns:a16="http://schemas.microsoft.com/office/drawing/2014/main" val="1778409018"/>
                  </a:ext>
                </a:extLst>
              </a:tr>
              <a:tr h="928333">
                <a:tc>
                  <a:txBody>
                    <a:bodyPr/>
                    <a:lstStyle/>
                    <a:p>
                      <a:pPr algn="l"/>
                      <a:r>
                        <a:rPr lang="es-ES" sz="1800" dirty="0">
                          <a:solidFill>
                            <a:schemeClr val="tx1"/>
                          </a:solidFill>
                          <a:latin typeface="Montserrat Medium" panose="00000600000000000000" pitchFamily="2" charset="0"/>
                        </a:rPr>
                        <a:t>Promotor/a</a:t>
                      </a:r>
                    </a:p>
                    <a:p>
                      <a:pPr algn="l"/>
                      <a:r>
                        <a:rPr lang="es-ES" sz="1800" dirty="0">
                          <a:solidFill>
                            <a:schemeClr val="tx1"/>
                          </a:solidFill>
                          <a:latin typeface="Montserrat Medium" panose="00000600000000000000" pitchFamily="2" charset="0"/>
                        </a:rPr>
                        <a:t>responsable</a:t>
                      </a:r>
                    </a:p>
                  </a:txBody>
                  <a:tcPr>
                    <a:solidFill>
                      <a:srgbClr val="EDED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latin typeface="Montserrat Medium" panose="00000600000000000000" pitchFamily="2" charset="0"/>
                        </a:rPr>
                        <a:t>Técnico de voluntariado, Vicepresidente de Voluntariado, Dirección Técnica y Presidente .</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2784352822"/>
                  </a:ext>
                </a:extLst>
              </a:tr>
              <a:tr h="964039">
                <a:tc>
                  <a:txBody>
                    <a:bodyPr/>
                    <a:lstStyle/>
                    <a:p>
                      <a:pPr algn="l"/>
                      <a:r>
                        <a:rPr lang="es-ES" sz="1800" dirty="0">
                          <a:solidFill>
                            <a:schemeClr val="tx1"/>
                          </a:solidFill>
                          <a:latin typeface="Montserrat Medium" panose="00000600000000000000" pitchFamily="2" charset="0"/>
                        </a:rPr>
                        <a:t>Recursos </a:t>
                      </a:r>
                    </a:p>
                    <a:p>
                      <a:pPr algn="l"/>
                      <a:r>
                        <a:rPr lang="es-ES" sz="1800" dirty="0">
                          <a:solidFill>
                            <a:schemeClr val="tx1"/>
                          </a:solidFill>
                          <a:latin typeface="Montserrat Medium" panose="00000600000000000000" pitchFamily="2" charset="0"/>
                        </a:rPr>
                        <a:t>necesarios</a:t>
                      </a:r>
                    </a:p>
                  </a:txBody>
                  <a:tcPr>
                    <a:solidFill>
                      <a:srgbClr val="EDED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latin typeface="Montserrat Medium" panose="00000600000000000000" pitchFamily="2" charset="0"/>
                        </a:rPr>
                        <a:t>Pendiente de confirmar dependiendo de las actividades a desarrollar.</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3021329951"/>
                  </a:ext>
                </a:extLst>
              </a:tr>
              <a:tr h="1749553">
                <a:tc>
                  <a:txBody>
                    <a:bodyPr/>
                    <a:lstStyle/>
                    <a:p>
                      <a:pPr algn="l"/>
                      <a:r>
                        <a:rPr lang="es-ES" sz="1800" dirty="0">
                          <a:solidFill>
                            <a:schemeClr val="tx1"/>
                          </a:solidFill>
                          <a:latin typeface="Montserrat Medium" panose="00000600000000000000" pitchFamily="2" charset="0"/>
                        </a:rPr>
                        <a:t>Resultados esperados</a:t>
                      </a:r>
                    </a:p>
                    <a:p>
                      <a:pPr algn="l"/>
                      <a:r>
                        <a:rPr lang="es-ES" sz="1800" dirty="0">
                          <a:solidFill>
                            <a:schemeClr val="tx1"/>
                          </a:solidFill>
                          <a:latin typeface="Montserrat Medium" panose="00000600000000000000" pitchFamily="2" charset="0"/>
                        </a:rPr>
                        <a:t>Indicadores</a:t>
                      </a:r>
                    </a:p>
                  </a:txBody>
                  <a:tcPr>
                    <a:solidFill>
                      <a:srgbClr val="EDEDED"/>
                    </a:solidFill>
                  </a:tcPr>
                </a:tc>
                <a:tc>
                  <a:txBody>
                    <a:bodyPr/>
                    <a:lstStyle/>
                    <a:p>
                      <a:pPr algn="l"/>
                      <a:r>
                        <a:rPr lang="es-ES" sz="1800" dirty="0">
                          <a:solidFill>
                            <a:schemeClr val="tx1"/>
                          </a:solidFill>
                          <a:latin typeface="Montserrat Medium" panose="00000600000000000000" pitchFamily="2" charset="0"/>
                        </a:rPr>
                        <a:t>Continuar y aumentar el uso del buzón de sugerencias que trasmitimos en el boletín de voluntariado.</a:t>
                      </a:r>
                    </a:p>
                    <a:p>
                      <a:pPr algn="l"/>
                      <a:r>
                        <a:rPr lang="es-ES" sz="1800" dirty="0">
                          <a:solidFill>
                            <a:schemeClr val="tx1"/>
                          </a:solidFill>
                          <a:latin typeface="Montserrat Medium" panose="00000600000000000000" pitchFamily="2" charset="0"/>
                        </a:rPr>
                        <a:t>Realizar un mayor número de reuniones dependiendo de las necesidades del grupo de voluntarios y voluntarias, en las cuales puedan participar también a nivel institucional.</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1777709026"/>
                  </a:ext>
                </a:extLst>
              </a:tr>
              <a:tr h="749807">
                <a:tc>
                  <a:txBody>
                    <a:bodyPr/>
                    <a:lstStyle/>
                    <a:p>
                      <a:pPr algn="l"/>
                      <a:r>
                        <a:rPr lang="es-ES" sz="1800" dirty="0">
                          <a:solidFill>
                            <a:schemeClr val="tx1"/>
                          </a:solidFill>
                          <a:latin typeface="Montserrat Medium" panose="00000600000000000000" pitchFamily="2" charset="0"/>
                        </a:rPr>
                        <a:t>Tiempo</a:t>
                      </a:r>
                    </a:p>
                    <a:p>
                      <a:pPr algn="l"/>
                      <a:r>
                        <a:rPr lang="es-ES" sz="1800" dirty="0">
                          <a:solidFill>
                            <a:schemeClr val="tx1"/>
                          </a:solidFill>
                          <a:latin typeface="Montserrat Medium" panose="00000600000000000000" pitchFamily="2" charset="0"/>
                        </a:rPr>
                        <a:t>Inicio/Fin/Duración</a:t>
                      </a:r>
                    </a:p>
                  </a:txBody>
                  <a:tcPr>
                    <a:solidFill>
                      <a:srgbClr val="EDEDED"/>
                    </a:solidFill>
                  </a:tcPr>
                </a:tc>
                <a:tc>
                  <a:txBody>
                    <a:bodyPr/>
                    <a:lstStyle/>
                    <a:p>
                      <a:pPr algn="l"/>
                      <a:r>
                        <a:rPr lang="es-ES" sz="1800" dirty="0">
                          <a:solidFill>
                            <a:schemeClr val="tx1"/>
                          </a:solidFill>
                          <a:latin typeface="Montserrat Medium" panose="00000600000000000000" pitchFamily="2" charset="0"/>
                        </a:rPr>
                        <a:t>Implantación en junio de 2024.</a:t>
                      </a:r>
                    </a:p>
                  </a:txBody>
                  <a:tcPr/>
                </a:tc>
                <a:extLst>
                  <a:ext uri="{0D108BD9-81ED-4DB2-BD59-A6C34878D82A}">
                    <a16:rowId xmlns:a16="http://schemas.microsoft.com/office/drawing/2014/main" val="2718839511"/>
                  </a:ext>
                </a:extLst>
              </a:tr>
              <a:tr h="928333">
                <a:tc>
                  <a:txBody>
                    <a:bodyPr/>
                    <a:lstStyle/>
                    <a:p>
                      <a:pPr algn="l"/>
                      <a:r>
                        <a:rPr lang="es-ES" sz="1800" dirty="0">
                          <a:solidFill>
                            <a:schemeClr val="tx1"/>
                          </a:solidFill>
                          <a:latin typeface="Montserrat Medium" panose="00000600000000000000" pitchFamily="2" charset="0"/>
                        </a:rPr>
                        <a:t>Observaciones</a:t>
                      </a:r>
                    </a:p>
                  </a:txBody>
                  <a:tcPr>
                    <a:solidFill>
                      <a:srgbClr val="EDEDED"/>
                    </a:solidFill>
                  </a:tcPr>
                </a:tc>
                <a:tc>
                  <a:txBody>
                    <a:bodyPr/>
                    <a:lstStyle/>
                    <a:p>
                      <a:pPr algn="l"/>
                      <a:r>
                        <a:rPr lang="es-ES" sz="1800" dirty="0">
                          <a:solidFill>
                            <a:schemeClr val="tx1"/>
                          </a:solidFill>
                          <a:latin typeface="Montserrat Medium"/>
                        </a:rPr>
                        <a:t>Los integrantes del comité local concurrieron las elecciones del 2023 bajo un programa colaborativo en el que se aborda los objetivos de gobernanza y actividad a conseguir durante este periodo</a:t>
                      </a:r>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2746524051"/>
                  </a:ext>
                </a:extLst>
              </a:tr>
            </a:tbl>
          </a:graphicData>
        </a:graphic>
      </p:graphicFrame>
    </p:spTree>
    <p:extLst>
      <p:ext uri="{BB962C8B-B14F-4D97-AF65-F5344CB8AC3E}">
        <p14:creationId xmlns:p14="http://schemas.microsoft.com/office/powerpoint/2010/main" val="255696727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 name="¡GRACIAS!"/>
          <p:cNvSpPr txBox="1">
            <a:spLocks noGrp="1"/>
          </p:cNvSpPr>
          <p:nvPr>
            <p:ph type="body" idx="21"/>
          </p:nvPr>
        </p:nvSpPr>
        <p:spPr>
          <a:prstGeom prst="rect">
            <a:avLst/>
          </a:prstGeom>
        </p:spPr>
        <p:txBody>
          <a:bodyPr/>
          <a:lstStyle/>
          <a:p>
            <a:r>
              <a:t>¡GRACIAS!</a:t>
            </a:r>
          </a:p>
        </p:txBody>
      </p:sp>
      <p:sp>
        <p:nvSpPr>
          <p:cNvPr id="713" name="email@cruzroja.es"/>
          <p:cNvSpPr txBox="1">
            <a:spLocks noGrp="1"/>
          </p:cNvSpPr>
          <p:nvPr>
            <p:ph type="body" idx="22"/>
          </p:nvPr>
        </p:nvSpPr>
        <p:spPr>
          <a:prstGeom prst="rect">
            <a:avLst/>
          </a:prstGeom>
        </p:spPr>
        <p:txBody>
          <a:bodyPr/>
          <a:lstStyle/>
          <a:p>
            <a:r>
              <a:t>email@cruzroja.es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TextBox 2"/>
          <p:cNvSpPr txBox="1">
            <a:spLocks noGrp="1"/>
          </p:cNvSpPr>
          <p:nvPr>
            <p:ph type="body" idx="21"/>
          </p:nvPr>
        </p:nvSpPr>
        <p:spPr>
          <a:xfrm>
            <a:off x="1710814" y="4728795"/>
            <a:ext cx="14866374" cy="1569660"/>
          </a:xfrm>
          <a:prstGeom prst="rect">
            <a:avLst/>
          </a:prstGeom>
        </p:spPr>
        <p:txBody>
          <a:bodyPr/>
          <a:lstStyle/>
          <a:p>
            <a:r>
              <a:rPr lang="es-ES" dirty="0"/>
              <a:t>PROPUESTAS DE MEJORA</a:t>
            </a:r>
          </a:p>
          <a:p>
            <a:r>
              <a:rPr lang="es-ES" dirty="0"/>
              <a:t>para Cruz Roja Comunidad de Madrid</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t>Propuestas de mejora priorizadas para el </a:t>
            </a:r>
          </a:p>
          <a:p>
            <a:pPr algn="ctr"/>
            <a:r>
              <a:rPr lang="es-ES" sz="3200" dirty="0"/>
              <a:t>conjunto de </a:t>
            </a:r>
            <a:r>
              <a:rPr lang="es-ES" sz="3200" u="sng" dirty="0"/>
              <a:t>Cruz Roja en la Comunidad de Madrid</a:t>
            </a:r>
            <a:endParaRPr sz="3200" u="sng" dirty="0"/>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7" name="Marcador de texto 6">
            <a:extLst>
              <a:ext uri="{FF2B5EF4-FFF2-40B4-BE49-F238E27FC236}">
                <a16:creationId xmlns:a16="http://schemas.microsoft.com/office/drawing/2014/main" id="{4D52469D-1025-4C71-A2DB-10D8A1BB41D0}"/>
              </a:ext>
            </a:extLst>
          </p:cNvPr>
          <p:cNvSpPr>
            <a:spLocks noGrp="1"/>
          </p:cNvSpPr>
          <p:nvPr>
            <p:ph type="body" sz="quarter" idx="23"/>
          </p:nvPr>
        </p:nvSpPr>
        <p:spPr>
          <a:xfrm>
            <a:off x="1000738" y="2590769"/>
            <a:ext cx="12969262" cy="5496569"/>
          </a:xfrm>
        </p:spPr>
        <p:txBody>
          <a:bodyPr/>
          <a:lstStyle/>
          <a:p>
            <a:pPr marL="514350" indent="-514350">
              <a:lnSpc>
                <a:spcPct val="200000"/>
              </a:lnSpc>
              <a:buFont typeface="+mj-lt"/>
              <a:buAutoNum type="arabicPeriod"/>
            </a:pPr>
            <a:r>
              <a:rPr lang="es-ES" sz="3000" dirty="0"/>
              <a:t>Aumentar  los cursos formativos.</a:t>
            </a:r>
          </a:p>
          <a:p>
            <a:pPr marL="514350" indent="-514350">
              <a:lnSpc>
                <a:spcPct val="200000"/>
              </a:lnSpc>
              <a:buFont typeface="+mj-lt"/>
              <a:buAutoNum type="arabicPeriod"/>
            </a:pPr>
            <a:r>
              <a:rPr lang="es-ES" sz="3000" dirty="0"/>
              <a:t>Incremento de la presencialidad del </a:t>
            </a:r>
            <a:r>
              <a:rPr lang="es-ES" sz="3000"/>
              <a:t>Equipo Autonómico</a:t>
            </a:r>
            <a:endParaRPr lang="es-ES" sz="3000" dirty="0"/>
          </a:p>
          <a:p>
            <a:pPr>
              <a:lnSpc>
                <a:spcPct val="200000"/>
              </a:lnSpc>
            </a:pPr>
            <a:endParaRPr lang="es-ES" sz="3000" dirty="0"/>
          </a:p>
          <a:p>
            <a:pPr>
              <a:lnSpc>
                <a:spcPct val="200000"/>
              </a:lnSpc>
            </a:pPr>
            <a:endParaRPr lang="es-ES" sz="3000" dirty="0"/>
          </a:p>
          <a:p>
            <a:pPr>
              <a:lnSpc>
                <a:spcPct val="200000"/>
              </a:lnSpc>
            </a:pPr>
            <a:endParaRPr lang="es-ES" sz="3000" dirty="0"/>
          </a:p>
          <a:p>
            <a:pPr>
              <a:lnSpc>
                <a:spcPct val="200000"/>
              </a:lnSpc>
            </a:pPr>
            <a:endParaRPr lang="es-ES" sz="3000" dirty="0"/>
          </a:p>
        </p:txBody>
      </p:sp>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t>Propuestas de mejora para el </a:t>
            </a:r>
          </a:p>
          <a:p>
            <a:pPr algn="ctr"/>
            <a:r>
              <a:rPr lang="es-ES" sz="3200" dirty="0"/>
              <a:t>conjunto de </a:t>
            </a:r>
            <a:r>
              <a:rPr lang="es-ES" sz="3200" u="sng" dirty="0"/>
              <a:t>Cruz Roja en la Comunidad de Madrid</a:t>
            </a:r>
            <a:endParaRPr sz="3200" u="sng" dirty="0"/>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Tabla 3">
            <a:extLst>
              <a:ext uri="{FF2B5EF4-FFF2-40B4-BE49-F238E27FC236}">
                <a16:creationId xmlns:a16="http://schemas.microsoft.com/office/drawing/2014/main" id="{E125BF44-4486-4C2B-BB9A-C34485CE9A1B}"/>
              </a:ext>
            </a:extLst>
          </p:cNvPr>
          <p:cNvGraphicFramePr>
            <a:graphicFrameLocks noGrp="1"/>
          </p:cNvGraphicFramePr>
          <p:nvPr>
            <p:extLst>
              <p:ext uri="{D42A27DB-BD31-4B8C-83A1-F6EECF244321}">
                <p14:modId xmlns:p14="http://schemas.microsoft.com/office/powerpoint/2010/main" val="2107162805"/>
              </p:ext>
            </p:extLst>
          </p:nvPr>
        </p:nvGraphicFramePr>
        <p:xfrm>
          <a:off x="2070100" y="2616200"/>
          <a:ext cx="12192000" cy="6530340"/>
        </p:xfrm>
        <a:graphic>
          <a:graphicData uri="http://schemas.openxmlformats.org/drawingml/2006/table">
            <a:tbl>
              <a:tblPr firstRow="1" bandRow="1">
                <a:tableStyleId>{5940675A-B579-460E-94D1-54222C63F5DA}</a:tableStyleId>
              </a:tblPr>
              <a:tblGrid>
                <a:gridCol w="3060700">
                  <a:extLst>
                    <a:ext uri="{9D8B030D-6E8A-4147-A177-3AD203B41FA5}">
                      <a16:colId xmlns:a16="http://schemas.microsoft.com/office/drawing/2014/main" val="4218321473"/>
                    </a:ext>
                  </a:extLst>
                </a:gridCol>
                <a:gridCol w="9131300">
                  <a:extLst>
                    <a:ext uri="{9D8B030D-6E8A-4147-A177-3AD203B41FA5}">
                      <a16:colId xmlns:a16="http://schemas.microsoft.com/office/drawing/2014/main" val="1967082885"/>
                    </a:ext>
                  </a:extLst>
                </a:gridCol>
              </a:tblGrid>
              <a:tr h="800100">
                <a:tc gridSpan="2">
                  <a:txBody>
                    <a:bodyPr/>
                    <a:lstStyle/>
                    <a:p>
                      <a:pPr algn="l"/>
                      <a:r>
                        <a:rPr lang="es-ES" sz="2000" dirty="0">
                          <a:solidFill>
                            <a:schemeClr val="bg1"/>
                          </a:solidFill>
                          <a:latin typeface="Montserrat Medium" panose="00000600000000000000" pitchFamily="2" charset="0"/>
                        </a:rPr>
                        <a:t>Título de la mejora: Incremento de la formación </a:t>
                      </a:r>
                    </a:p>
                  </a:txBody>
                  <a:tcPr>
                    <a:solidFill>
                      <a:srgbClr val="011E41"/>
                    </a:solidFill>
                  </a:tcPr>
                </a:tc>
                <a:tc hMerge="1">
                  <a:txBody>
                    <a:bodyPr/>
                    <a:lstStyle/>
                    <a:p>
                      <a:endParaRPr lang="es-ES" dirty="0"/>
                    </a:p>
                  </a:txBody>
                  <a:tcPr/>
                </a:tc>
                <a:extLst>
                  <a:ext uri="{0D108BD9-81ED-4DB2-BD59-A6C34878D82A}">
                    <a16:rowId xmlns:a16="http://schemas.microsoft.com/office/drawing/2014/main" val="2556506149"/>
                  </a:ext>
                </a:extLst>
              </a:tr>
              <a:tr h="21463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Descripción</a:t>
                      </a:r>
                    </a:p>
                  </a:txBody>
                  <a:tcPr>
                    <a:solidFill>
                      <a:srgbClr val="EDEDED"/>
                    </a:solidFill>
                  </a:tcPr>
                </a:tc>
                <a:tc>
                  <a:txBody>
                    <a:bodyPr/>
                    <a:lstStyle/>
                    <a:p>
                      <a:pPr algn="l"/>
                      <a:r>
                        <a:rPr lang="es-ES" sz="2000" dirty="0">
                          <a:solidFill>
                            <a:schemeClr val="tx1"/>
                          </a:solidFill>
                          <a:latin typeface="Montserrat Medium"/>
                        </a:rPr>
                        <a:t>Potenciar la formación en competencias digitales a todo el voluntariado, garantizándoles el mayor número de cursos formativos para que ellos tengan conocimiento de todas las posibilidades que le ofrecemos en Cruz Roja ,dando la posibilidad a las personas voluntarias de que realicen dichos cursos en nuestras instalaciones.</a:t>
                      </a:r>
                    </a:p>
                    <a:p>
                      <a:pPr algn="l"/>
                      <a:r>
                        <a:rPr lang="es-ES" sz="2000" dirty="0">
                          <a:solidFill>
                            <a:schemeClr val="tx1"/>
                          </a:solidFill>
                          <a:latin typeface="Montserrat Medium"/>
                        </a:rPr>
                        <a:t>Aumentar la formación de modo presencial, en la medida que puede facilitar su realización.</a:t>
                      </a:r>
                    </a:p>
                  </a:txBody>
                  <a:tcPr/>
                </a:tc>
                <a:extLst>
                  <a:ext uri="{0D108BD9-81ED-4DB2-BD59-A6C34878D82A}">
                    <a16:rowId xmlns:a16="http://schemas.microsoft.com/office/drawing/2014/main" val="1778409018"/>
                  </a:ext>
                </a:extLst>
              </a:tr>
              <a:tr h="18669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Resultados Esperados</a:t>
                      </a:r>
                    </a:p>
                  </a:txBody>
                  <a:tcPr>
                    <a:solidFill>
                      <a:srgbClr val="EDEDED"/>
                    </a:solidFill>
                  </a:tcPr>
                </a:tc>
                <a:tc>
                  <a:txBody>
                    <a:bodyPr/>
                    <a:lstStyle/>
                    <a:p>
                      <a:pPr algn="l"/>
                      <a:endParaRPr lang="es-ES" sz="2000" dirty="0">
                        <a:solidFill>
                          <a:schemeClr val="tx1"/>
                        </a:solidFill>
                        <a:latin typeface="Montserrat Medium"/>
                      </a:endParaRPr>
                    </a:p>
                    <a:p>
                      <a:pPr lvl="0" algn="l">
                        <a:buNone/>
                      </a:pPr>
                      <a:r>
                        <a:rPr lang="es-ES" sz="2000" dirty="0">
                          <a:solidFill>
                            <a:schemeClr val="tx1"/>
                          </a:solidFill>
                          <a:latin typeface="Montserrat Medium"/>
                        </a:rPr>
                        <a:t>Favorecer la difusión y conocimiento de la Zona CREO.</a:t>
                      </a:r>
                    </a:p>
                    <a:p>
                      <a:pPr lvl="0" algn="l">
                        <a:buNone/>
                      </a:pPr>
                      <a:endParaRPr lang="es-ES" sz="2000" dirty="0">
                        <a:solidFill>
                          <a:schemeClr val="tx1"/>
                        </a:solidFill>
                        <a:latin typeface="Montserrat Medium"/>
                      </a:endParaRPr>
                    </a:p>
                    <a:p>
                      <a:pPr algn="l"/>
                      <a:r>
                        <a:rPr lang="es-ES" sz="2000" dirty="0">
                          <a:solidFill>
                            <a:schemeClr val="tx1"/>
                          </a:solidFill>
                          <a:latin typeface="Montserrat Medium" panose="00000600000000000000" pitchFamily="2" charset="0"/>
                        </a:rPr>
                        <a:t>Puesta en marcha de formaciones de tipo presencial.</a:t>
                      </a:r>
                    </a:p>
                  </a:txBody>
                  <a:tcPr/>
                </a:tc>
                <a:extLst>
                  <a:ext uri="{0D108BD9-81ED-4DB2-BD59-A6C34878D82A}">
                    <a16:rowId xmlns:a16="http://schemas.microsoft.com/office/drawing/2014/main" val="2784352822"/>
                  </a:ext>
                </a:extLst>
              </a:tr>
              <a:tr h="16383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Observaciones</a:t>
                      </a:r>
                    </a:p>
                  </a:txBody>
                  <a:tcPr>
                    <a:solidFill>
                      <a:srgbClr val="EDEDED"/>
                    </a:solidFill>
                  </a:tcPr>
                </a:tc>
                <a:tc>
                  <a:txBody>
                    <a:bodyPr/>
                    <a:lstStyle/>
                    <a:p>
                      <a:pPr algn="l"/>
                      <a:r>
                        <a:rPr lang="es-ES" sz="2000" dirty="0">
                          <a:solidFill>
                            <a:schemeClr val="tx1"/>
                          </a:solidFill>
                          <a:latin typeface="Montserrat Medium"/>
                        </a:rPr>
                        <a:t>Aprovechar la oportunidad de la reorganización del departamento de formación en nuestro ámbito comarcal.</a:t>
                      </a:r>
                      <a:endParaRPr lang="es-ES" sz="2000" dirty="0">
                        <a:solidFill>
                          <a:schemeClr val="tx1"/>
                        </a:solidFill>
                        <a:latin typeface="Montserrat Medium" panose="00000600000000000000" pitchFamily="2" charset="0"/>
                      </a:endParaRPr>
                    </a:p>
                  </a:txBody>
                  <a:tcPr/>
                </a:tc>
                <a:extLst>
                  <a:ext uri="{0D108BD9-81ED-4DB2-BD59-A6C34878D82A}">
                    <a16:rowId xmlns:a16="http://schemas.microsoft.com/office/drawing/2014/main" val="3021329951"/>
                  </a:ext>
                </a:extLst>
              </a:tr>
            </a:tbl>
          </a:graphicData>
        </a:graphic>
      </p:graphicFrame>
    </p:spTree>
    <p:extLst>
      <p:ext uri="{BB962C8B-B14F-4D97-AF65-F5344CB8AC3E}">
        <p14:creationId xmlns:p14="http://schemas.microsoft.com/office/powerpoint/2010/main" val="3157964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t>Propuestas de mejora para el  </a:t>
            </a:r>
          </a:p>
          <a:p>
            <a:pPr algn="ctr"/>
            <a:r>
              <a:rPr lang="es-ES" sz="3200" dirty="0"/>
              <a:t>conjunto de </a:t>
            </a:r>
            <a:r>
              <a:rPr lang="es-ES" sz="3200" u="sng" dirty="0"/>
              <a:t>Cruz Roja en la Comunidad de Madrid</a:t>
            </a:r>
            <a:endParaRPr sz="3200" u="sng" dirty="0"/>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Tabla 3">
            <a:extLst>
              <a:ext uri="{FF2B5EF4-FFF2-40B4-BE49-F238E27FC236}">
                <a16:creationId xmlns:a16="http://schemas.microsoft.com/office/drawing/2014/main" id="{E125BF44-4486-4C2B-BB9A-C34485CE9A1B}"/>
              </a:ext>
            </a:extLst>
          </p:cNvPr>
          <p:cNvGraphicFramePr>
            <a:graphicFrameLocks noGrp="1"/>
          </p:cNvGraphicFramePr>
          <p:nvPr>
            <p:extLst>
              <p:ext uri="{D42A27DB-BD31-4B8C-83A1-F6EECF244321}">
                <p14:modId xmlns:p14="http://schemas.microsoft.com/office/powerpoint/2010/main" val="2858176282"/>
              </p:ext>
            </p:extLst>
          </p:nvPr>
        </p:nvGraphicFramePr>
        <p:xfrm>
          <a:off x="2070100" y="2616200"/>
          <a:ext cx="12192000" cy="6835140"/>
        </p:xfrm>
        <a:graphic>
          <a:graphicData uri="http://schemas.openxmlformats.org/drawingml/2006/table">
            <a:tbl>
              <a:tblPr firstRow="1" bandRow="1">
                <a:tableStyleId>{5940675A-B579-460E-94D1-54222C63F5DA}</a:tableStyleId>
              </a:tblPr>
              <a:tblGrid>
                <a:gridCol w="3060700">
                  <a:extLst>
                    <a:ext uri="{9D8B030D-6E8A-4147-A177-3AD203B41FA5}">
                      <a16:colId xmlns:a16="http://schemas.microsoft.com/office/drawing/2014/main" val="4218321473"/>
                    </a:ext>
                  </a:extLst>
                </a:gridCol>
                <a:gridCol w="9131300">
                  <a:extLst>
                    <a:ext uri="{9D8B030D-6E8A-4147-A177-3AD203B41FA5}">
                      <a16:colId xmlns:a16="http://schemas.microsoft.com/office/drawing/2014/main" val="1967082885"/>
                    </a:ext>
                  </a:extLst>
                </a:gridCol>
              </a:tblGrid>
              <a:tr h="800100">
                <a:tc gridSpan="2">
                  <a:txBody>
                    <a:bodyPr/>
                    <a:lstStyle/>
                    <a:p>
                      <a:pPr algn="l"/>
                      <a:r>
                        <a:rPr lang="es-ES" sz="2000" dirty="0">
                          <a:solidFill>
                            <a:schemeClr val="bg1"/>
                          </a:solidFill>
                          <a:latin typeface="Montserrat Medium" panose="00000600000000000000" pitchFamily="2" charset="0"/>
                        </a:rPr>
                        <a:t>Título de la mejora: Equipo Autonómico</a:t>
                      </a:r>
                    </a:p>
                  </a:txBody>
                  <a:tcPr>
                    <a:solidFill>
                      <a:srgbClr val="011E41"/>
                    </a:solidFill>
                  </a:tcPr>
                </a:tc>
                <a:tc hMerge="1">
                  <a:txBody>
                    <a:bodyPr/>
                    <a:lstStyle/>
                    <a:p>
                      <a:endParaRPr lang="es-ES" dirty="0"/>
                    </a:p>
                  </a:txBody>
                  <a:tcPr/>
                </a:tc>
                <a:extLst>
                  <a:ext uri="{0D108BD9-81ED-4DB2-BD59-A6C34878D82A}">
                    <a16:rowId xmlns:a16="http://schemas.microsoft.com/office/drawing/2014/main" val="2556506149"/>
                  </a:ext>
                </a:extLst>
              </a:tr>
              <a:tr h="21463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Descripción</a:t>
                      </a:r>
                    </a:p>
                  </a:txBody>
                  <a:tcPr>
                    <a:solidFill>
                      <a:srgbClr val="EDEDED"/>
                    </a:solidFill>
                  </a:tcPr>
                </a:tc>
                <a:tc>
                  <a:txBody>
                    <a:bodyPr/>
                    <a:lstStyle/>
                    <a:p>
                      <a:pPr algn="l"/>
                      <a:r>
                        <a:rPr lang="es-ES" sz="2000" dirty="0">
                          <a:solidFill>
                            <a:schemeClr val="tx1"/>
                          </a:solidFill>
                          <a:latin typeface="Montserrat Medium" panose="00000600000000000000" pitchFamily="2" charset="0"/>
                        </a:rPr>
                        <a:t>Aumentar la presencia del Equipo Autonómico en las Asambleas Locales y Comarcales, generando así espacios de encuentro para crear  un mayor sentimiento de pertenencia y a su vez una confianza en el voluntariado para que tenga presente que cualquier sugerencia que aporte será tratada y solucionada.</a:t>
                      </a:r>
                    </a:p>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txBody>
                  <a:tcPr/>
                </a:tc>
                <a:extLst>
                  <a:ext uri="{0D108BD9-81ED-4DB2-BD59-A6C34878D82A}">
                    <a16:rowId xmlns:a16="http://schemas.microsoft.com/office/drawing/2014/main" val="1778409018"/>
                  </a:ext>
                </a:extLst>
              </a:tr>
              <a:tr h="18669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Resultados Esperados</a:t>
                      </a:r>
                    </a:p>
                  </a:txBody>
                  <a:tcPr>
                    <a:solidFill>
                      <a:srgbClr val="EDEDED"/>
                    </a:solidFill>
                  </a:tcPr>
                </a:tc>
                <a:tc>
                  <a:txBody>
                    <a:bodyPr/>
                    <a:lstStyle/>
                    <a:p>
                      <a:pPr algn="l"/>
                      <a:r>
                        <a:rPr lang="es-ES" sz="2000" dirty="0">
                          <a:solidFill>
                            <a:schemeClr val="tx1"/>
                          </a:solidFill>
                          <a:latin typeface="Montserrat Medium" panose="00000600000000000000" pitchFamily="2" charset="0"/>
                        </a:rPr>
                        <a:t>Generar en el voluntariado una relación de confianza con el Equipo Autonómico mediante sesiones de presentación o de formación, fomentando así la imagen de la Institución para que el voluntariado se sienta parte de Cruz Roja.</a:t>
                      </a:r>
                    </a:p>
                  </a:txBody>
                  <a:tcPr/>
                </a:tc>
                <a:extLst>
                  <a:ext uri="{0D108BD9-81ED-4DB2-BD59-A6C34878D82A}">
                    <a16:rowId xmlns:a16="http://schemas.microsoft.com/office/drawing/2014/main" val="2784352822"/>
                  </a:ext>
                </a:extLst>
              </a:tr>
              <a:tr h="1638300">
                <a:tc>
                  <a:txBody>
                    <a:bodyPr/>
                    <a:lstStyle/>
                    <a:p>
                      <a:pPr algn="l"/>
                      <a:endParaRPr lang="es-ES" sz="2000" dirty="0">
                        <a:solidFill>
                          <a:schemeClr val="tx1"/>
                        </a:solidFill>
                        <a:latin typeface="Montserrat Medium" panose="00000600000000000000" pitchFamily="2" charset="0"/>
                      </a:endParaRPr>
                    </a:p>
                    <a:p>
                      <a:pPr algn="l"/>
                      <a:endParaRPr lang="es-ES" sz="2000" dirty="0">
                        <a:solidFill>
                          <a:schemeClr val="tx1"/>
                        </a:solidFill>
                        <a:latin typeface="Montserrat Medium" panose="00000600000000000000" pitchFamily="2" charset="0"/>
                      </a:endParaRPr>
                    </a:p>
                    <a:p>
                      <a:pPr algn="l"/>
                      <a:r>
                        <a:rPr lang="es-ES" sz="2000" dirty="0">
                          <a:solidFill>
                            <a:schemeClr val="tx1"/>
                          </a:solidFill>
                          <a:latin typeface="Montserrat Medium" panose="00000600000000000000" pitchFamily="2" charset="0"/>
                        </a:rPr>
                        <a:t>Observaciones</a:t>
                      </a:r>
                    </a:p>
                  </a:txBody>
                  <a:tcPr>
                    <a:solidFill>
                      <a:srgbClr val="EDEDED"/>
                    </a:solidFill>
                  </a:tcPr>
                </a:tc>
                <a:tc>
                  <a:txBody>
                    <a:bodyPr/>
                    <a:lstStyle/>
                    <a:p>
                      <a:pPr algn="l"/>
                      <a:endParaRPr lang="es-ES" sz="2000" dirty="0">
                        <a:solidFill>
                          <a:schemeClr val="tx1"/>
                        </a:solidFill>
                        <a:latin typeface="Montserrat Medium" panose="00000600000000000000" pitchFamily="2" charset="0"/>
                      </a:endParaRPr>
                    </a:p>
                  </a:txBody>
                  <a:tcPr/>
                </a:tc>
                <a:extLst>
                  <a:ext uri="{0D108BD9-81ED-4DB2-BD59-A6C34878D82A}">
                    <a16:rowId xmlns:a16="http://schemas.microsoft.com/office/drawing/2014/main" val="3021329951"/>
                  </a:ext>
                </a:extLst>
              </a:tr>
            </a:tbl>
          </a:graphicData>
        </a:graphic>
      </p:graphicFrame>
    </p:spTree>
    <p:extLst>
      <p:ext uri="{BB962C8B-B14F-4D97-AF65-F5344CB8AC3E}">
        <p14:creationId xmlns:p14="http://schemas.microsoft.com/office/powerpoint/2010/main" val="390727794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TextBox 2"/>
          <p:cNvSpPr txBox="1">
            <a:spLocks noGrp="1"/>
          </p:cNvSpPr>
          <p:nvPr>
            <p:ph type="body" idx="21"/>
          </p:nvPr>
        </p:nvSpPr>
        <p:spPr>
          <a:xfrm>
            <a:off x="1710814" y="4728795"/>
            <a:ext cx="14866374" cy="1569660"/>
          </a:xfrm>
          <a:prstGeom prst="rect">
            <a:avLst/>
          </a:prstGeom>
        </p:spPr>
        <p:txBody>
          <a:bodyPr/>
          <a:lstStyle/>
          <a:p>
            <a:r>
              <a:rPr lang="es-ES" dirty="0"/>
              <a:t>ACCIONES DE MEJORA</a:t>
            </a:r>
          </a:p>
          <a:p>
            <a:r>
              <a:rPr lang="es-ES" dirty="0"/>
              <a:t>para implantar en la Asamblea de Alcorcón</a:t>
            </a:r>
            <a:endParaRPr dirty="0"/>
          </a:p>
        </p:txBody>
      </p:sp>
    </p:spTree>
    <p:extLst>
      <p:ext uri="{BB962C8B-B14F-4D97-AF65-F5344CB8AC3E}">
        <p14:creationId xmlns:p14="http://schemas.microsoft.com/office/powerpoint/2010/main" val="280580164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solidFill>
                  <a:srgbClr val="F5333F"/>
                </a:solidFill>
              </a:rPr>
              <a:t>Acciones de mejora priorizadas</a:t>
            </a:r>
          </a:p>
          <a:p>
            <a:pPr algn="ctr"/>
            <a:r>
              <a:rPr lang="es-ES" sz="3200" dirty="0">
                <a:solidFill>
                  <a:srgbClr val="F5333F"/>
                </a:solidFill>
              </a:rPr>
              <a:t>para la </a:t>
            </a:r>
            <a:r>
              <a:rPr lang="es-ES" sz="3200" u="sng" dirty="0">
                <a:solidFill>
                  <a:srgbClr val="F5333F"/>
                </a:solidFill>
              </a:rPr>
              <a:t>ASAMBLEA DE ALCORCÓN</a:t>
            </a:r>
            <a:endParaRPr sz="3200" u="sng" dirty="0">
              <a:solidFill>
                <a:srgbClr val="F5333F"/>
              </a:solidFill>
            </a:endParaRPr>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7" name="Marcador de texto 6">
            <a:extLst>
              <a:ext uri="{FF2B5EF4-FFF2-40B4-BE49-F238E27FC236}">
                <a16:creationId xmlns:a16="http://schemas.microsoft.com/office/drawing/2014/main" id="{4D52469D-1025-4C71-A2DB-10D8A1BB41D0}"/>
              </a:ext>
            </a:extLst>
          </p:cNvPr>
          <p:cNvSpPr>
            <a:spLocks noGrp="1"/>
          </p:cNvSpPr>
          <p:nvPr>
            <p:ph type="body" sz="quarter" idx="23"/>
          </p:nvPr>
        </p:nvSpPr>
        <p:spPr>
          <a:xfrm>
            <a:off x="1000738" y="2590769"/>
            <a:ext cx="12969262" cy="5056940"/>
          </a:xfrm>
        </p:spPr>
        <p:txBody>
          <a:bodyPr/>
          <a:lstStyle/>
          <a:p>
            <a:pPr marL="514350" indent="-514350">
              <a:lnSpc>
                <a:spcPct val="200000"/>
              </a:lnSpc>
              <a:buFont typeface="+mj-lt"/>
              <a:buAutoNum type="arabicPeriod"/>
            </a:pPr>
            <a:r>
              <a:rPr lang="es-ES" sz="3000" dirty="0"/>
              <a:t>Contribuir en la vida asociativa</a:t>
            </a:r>
          </a:p>
          <a:p>
            <a:pPr marL="514350" indent="-514350">
              <a:lnSpc>
                <a:spcPct val="200000"/>
              </a:lnSpc>
              <a:buFont typeface="+mj-lt"/>
              <a:buAutoNum type="arabicPeriod"/>
            </a:pPr>
            <a:r>
              <a:rPr lang="es-ES" sz="3000" dirty="0"/>
              <a:t>Seguimiento y mejora de la acogida del voluntariado</a:t>
            </a:r>
          </a:p>
          <a:p>
            <a:pPr marL="514350" indent="-514350">
              <a:lnSpc>
                <a:spcPct val="200000"/>
              </a:lnSpc>
              <a:buFont typeface="+mj-lt"/>
              <a:buAutoNum type="arabicPeriod"/>
            </a:pPr>
            <a:r>
              <a:rPr lang="es-ES" sz="3000" dirty="0"/>
              <a:t>Aumentar la participación institucional </a:t>
            </a:r>
          </a:p>
          <a:p>
            <a:pPr>
              <a:lnSpc>
                <a:spcPct val="200000"/>
              </a:lnSpc>
            </a:pPr>
            <a:endParaRPr lang="es-ES" sz="3000" dirty="0"/>
          </a:p>
        </p:txBody>
      </p:sp>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154474617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solidFill>
                  <a:srgbClr val="F5333F"/>
                </a:solidFill>
              </a:rPr>
              <a:t>Acciones de mejora </a:t>
            </a:r>
          </a:p>
          <a:p>
            <a:pPr algn="ctr"/>
            <a:r>
              <a:rPr lang="es-ES" sz="3200" dirty="0">
                <a:solidFill>
                  <a:srgbClr val="F5333F"/>
                </a:solidFill>
              </a:rPr>
              <a:t>para la </a:t>
            </a:r>
            <a:r>
              <a:rPr lang="es-ES" sz="3200" u="sng" dirty="0">
                <a:solidFill>
                  <a:srgbClr val="F5333F"/>
                </a:solidFill>
              </a:rPr>
              <a:t>ASAMBLEA</a:t>
            </a:r>
            <a:endParaRPr sz="3200" u="sng" dirty="0">
              <a:solidFill>
                <a:srgbClr val="F5333F"/>
              </a:solidFill>
            </a:endParaRPr>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Tabla 3">
            <a:extLst>
              <a:ext uri="{FF2B5EF4-FFF2-40B4-BE49-F238E27FC236}">
                <a16:creationId xmlns:a16="http://schemas.microsoft.com/office/drawing/2014/main" id="{E125BF44-4486-4C2B-BB9A-C34485CE9A1B}"/>
              </a:ext>
            </a:extLst>
          </p:cNvPr>
          <p:cNvGraphicFramePr>
            <a:graphicFrameLocks noGrp="1"/>
          </p:cNvGraphicFramePr>
          <p:nvPr>
            <p:extLst>
              <p:ext uri="{D42A27DB-BD31-4B8C-83A1-F6EECF244321}">
                <p14:modId xmlns:p14="http://schemas.microsoft.com/office/powerpoint/2010/main" val="1871532673"/>
              </p:ext>
            </p:extLst>
          </p:nvPr>
        </p:nvGraphicFramePr>
        <p:xfrm>
          <a:off x="2082800" y="2159000"/>
          <a:ext cx="12192000" cy="7676804"/>
        </p:xfrm>
        <a:graphic>
          <a:graphicData uri="http://schemas.openxmlformats.org/drawingml/2006/table">
            <a:tbl>
              <a:tblPr firstRow="1" bandRow="1">
                <a:tableStyleId>{5940675A-B579-460E-94D1-54222C63F5DA}</a:tableStyleId>
              </a:tblPr>
              <a:tblGrid>
                <a:gridCol w="2717800">
                  <a:extLst>
                    <a:ext uri="{9D8B030D-6E8A-4147-A177-3AD203B41FA5}">
                      <a16:colId xmlns:a16="http://schemas.microsoft.com/office/drawing/2014/main" val="4218321473"/>
                    </a:ext>
                  </a:extLst>
                </a:gridCol>
                <a:gridCol w="9474200">
                  <a:extLst>
                    <a:ext uri="{9D8B030D-6E8A-4147-A177-3AD203B41FA5}">
                      <a16:colId xmlns:a16="http://schemas.microsoft.com/office/drawing/2014/main" val="1967082885"/>
                    </a:ext>
                  </a:extLst>
                </a:gridCol>
              </a:tblGrid>
              <a:tr h="800100">
                <a:tc gridSpan="2">
                  <a:txBody>
                    <a:bodyPr/>
                    <a:lstStyle/>
                    <a:p>
                      <a:pPr algn="l"/>
                      <a:r>
                        <a:rPr lang="es-ES" sz="1800" dirty="0">
                          <a:solidFill>
                            <a:schemeClr val="bg1"/>
                          </a:solidFill>
                          <a:latin typeface="Montserrat Medium" panose="00000600000000000000" pitchFamily="2" charset="0"/>
                        </a:rPr>
                        <a:t>Título de la mejora: Contribución en la vida asociativa del voluntariado.</a:t>
                      </a:r>
                    </a:p>
                  </a:txBody>
                  <a:tcPr>
                    <a:solidFill>
                      <a:srgbClr val="F5333F"/>
                    </a:solidFill>
                  </a:tcPr>
                </a:tc>
                <a:tc hMerge="1">
                  <a:txBody>
                    <a:bodyPr/>
                    <a:lstStyle/>
                    <a:p>
                      <a:endParaRPr lang="es-ES" dirty="0"/>
                    </a:p>
                  </a:txBody>
                  <a:tcPr/>
                </a:tc>
                <a:extLst>
                  <a:ext uri="{0D108BD9-81ED-4DB2-BD59-A6C34878D82A}">
                    <a16:rowId xmlns:a16="http://schemas.microsoft.com/office/drawing/2014/main" val="2556506149"/>
                  </a:ext>
                </a:extLst>
              </a:tr>
              <a:tr h="2146300">
                <a:tc>
                  <a:txBody>
                    <a:bodyPr/>
                    <a:lstStyle/>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Descripción</a:t>
                      </a:r>
                    </a:p>
                  </a:txBody>
                  <a:tcPr>
                    <a:solidFill>
                      <a:srgbClr val="EDEDED"/>
                    </a:solidFill>
                  </a:tcPr>
                </a:tc>
                <a:tc>
                  <a:txBody>
                    <a:bodyPr/>
                    <a:lstStyle/>
                    <a:p>
                      <a:pPr algn="l"/>
                      <a:r>
                        <a:rPr lang="es-ES" sz="1800" dirty="0">
                          <a:solidFill>
                            <a:schemeClr val="tx1"/>
                          </a:solidFill>
                          <a:latin typeface="Montserrat Medium" panose="00000600000000000000" pitchFamily="2" charset="0"/>
                        </a:rPr>
                        <a:t>Incrementar las actividades que promuevan la vida asociativa con todo el voluntariado de Cruz Roja en Alcorcón, consiguiendo una mayor relación de los voluntarios y voluntarias de los diferentes proyectos. </a:t>
                      </a: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Implantación de un “</a:t>
                      </a:r>
                      <a:r>
                        <a:rPr lang="es-ES" sz="1800" dirty="0" err="1">
                          <a:solidFill>
                            <a:schemeClr val="tx1"/>
                          </a:solidFill>
                          <a:latin typeface="Montserrat Medium" panose="00000600000000000000" pitchFamily="2" charset="0"/>
                        </a:rPr>
                        <a:t>Trotaproyectos</a:t>
                      </a:r>
                      <a:r>
                        <a:rPr lang="es-ES" sz="1800" dirty="0">
                          <a:solidFill>
                            <a:schemeClr val="tx1"/>
                          </a:solidFill>
                          <a:latin typeface="Montserrat Medium" panose="00000600000000000000" pitchFamily="2" charset="0"/>
                        </a:rPr>
                        <a:t>” en el cual el voluntariado mediante una encuesta de </a:t>
                      </a:r>
                      <a:r>
                        <a:rPr lang="es-ES" sz="1800" dirty="0" err="1">
                          <a:solidFill>
                            <a:schemeClr val="tx1"/>
                          </a:solidFill>
                          <a:latin typeface="Montserrat Medium" panose="00000600000000000000" pitchFamily="2" charset="0"/>
                        </a:rPr>
                        <a:t>Forms</a:t>
                      </a:r>
                      <a:r>
                        <a:rPr lang="es-ES" sz="1800" dirty="0">
                          <a:solidFill>
                            <a:schemeClr val="tx1"/>
                          </a:solidFill>
                          <a:latin typeface="Montserrat Medium" panose="00000600000000000000" pitchFamily="2" charset="0"/>
                        </a:rPr>
                        <a:t> tengan la posibilidad de conocer un proyecto nuevo durante un día, generando su interés en otra actividad que no realizan diariamente. </a:t>
                      </a:r>
                    </a:p>
                  </a:txBody>
                  <a:tcPr/>
                </a:tc>
                <a:extLst>
                  <a:ext uri="{0D108BD9-81ED-4DB2-BD59-A6C34878D82A}">
                    <a16:rowId xmlns:a16="http://schemas.microsoft.com/office/drawing/2014/main" val="1778409018"/>
                  </a:ext>
                </a:extLst>
              </a:tr>
              <a:tr h="787400">
                <a:tc>
                  <a:txBody>
                    <a:bodyPr/>
                    <a:lstStyle/>
                    <a:p>
                      <a:pPr algn="l"/>
                      <a:r>
                        <a:rPr lang="es-ES" sz="1800" dirty="0">
                          <a:solidFill>
                            <a:schemeClr val="tx1"/>
                          </a:solidFill>
                          <a:latin typeface="Montserrat Medium" panose="00000600000000000000" pitchFamily="2" charset="0"/>
                        </a:rPr>
                        <a:t>Promotor/a</a:t>
                      </a:r>
                    </a:p>
                    <a:p>
                      <a:pPr algn="l"/>
                      <a:r>
                        <a:rPr lang="es-ES" sz="1800" dirty="0">
                          <a:solidFill>
                            <a:schemeClr val="tx1"/>
                          </a:solidFill>
                          <a:latin typeface="Montserrat Medium" panose="00000600000000000000" pitchFamily="2" charset="0"/>
                        </a:rPr>
                        <a:t>responsable</a:t>
                      </a:r>
                    </a:p>
                  </a:txBody>
                  <a:tcPr>
                    <a:solidFill>
                      <a:srgbClr val="EDEDED"/>
                    </a:solidFill>
                  </a:tcPr>
                </a:tc>
                <a:tc>
                  <a:txBody>
                    <a:bodyPr/>
                    <a:lstStyle/>
                    <a:p>
                      <a:pPr algn="l"/>
                      <a:r>
                        <a:rPr lang="es-ES" sz="1800" dirty="0">
                          <a:solidFill>
                            <a:schemeClr val="tx1"/>
                          </a:solidFill>
                          <a:latin typeface="Montserrat Medium" panose="00000600000000000000" pitchFamily="2" charset="0"/>
                        </a:rPr>
                        <a:t>Técnico de voluntariado, Vicepresidente de Voluntariado, Dirección Técnica y Presidente. </a:t>
                      </a:r>
                    </a:p>
                  </a:txBody>
                  <a:tcPr/>
                </a:tc>
                <a:extLst>
                  <a:ext uri="{0D108BD9-81ED-4DB2-BD59-A6C34878D82A}">
                    <a16:rowId xmlns:a16="http://schemas.microsoft.com/office/drawing/2014/main" val="2784352822"/>
                  </a:ext>
                </a:extLst>
              </a:tr>
              <a:tr h="1159164">
                <a:tc>
                  <a:txBody>
                    <a:bodyPr/>
                    <a:lstStyle/>
                    <a:p>
                      <a:pPr algn="l"/>
                      <a:r>
                        <a:rPr lang="es-ES" sz="1800" dirty="0">
                          <a:solidFill>
                            <a:schemeClr val="tx1"/>
                          </a:solidFill>
                          <a:latin typeface="Montserrat Medium" panose="00000600000000000000" pitchFamily="2" charset="0"/>
                        </a:rPr>
                        <a:t>Recursos </a:t>
                      </a:r>
                    </a:p>
                    <a:p>
                      <a:pPr algn="l"/>
                      <a:r>
                        <a:rPr lang="es-ES" sz="1800" dirty="0">
                          <a:solidFill>
                            <a:schemeClr val="tx1"/>
                          </a:solidFill>
                          <a:latin typeface="Montserrat Medium" panose="00000600000000000000" pitchFamily="2" charset="0"/>
                        </a:rPr>
                        <a:t>necesarios</a:t>
                      </a:r>
                    </a:p>
                  </a:txBody>
                  <a:tcPr>
                    <a:solidFill>
                      <a:srgbClr val="EDED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latin typeface="Montserrat Medium" panose="00000600000000000000" pitchFamily="2" charset="0"/>
                        </a:rPr>
                        <a:t>Pendiente de confirmar dependiendo de las actividades a desarrollar.</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3021329951"/>
                  </a:ext>
                </a:extLst>
              </a:tr>
              <a:tr h="1150620">
                <a:tc>
                  <a:txBody>
                    <a:bodyPr/>
                    <a:lstStyle/>
                    <a:p>
                      <a:pPr algn="l"/>
                      <a:r>
                        <a:rPr lang="es-ES" sz="1800" dirty="0">
                          <a:solidFill>
                            <a:schemeClr val="tx1"/>
                          </a:solidFill>
                          <a:latin typeface="Montserrat Medium" panose="00000600000000000000" pitchFamily="2" charset="0"/>
                        </a:rPr>
                        <a:t>Resultados esperados</a:t>
                      </a:r>
                    </a:p>
                    <a:p>
                      <a:pPr algn="l"/>
                      <a:r>
                        <a:rPr lang="es-ES" sz="1800" dirty="0">
                          <a:solidFill>
                            <a:schemeClr val="tx1"/>
                          </a:solidFill>
                          <a:latin typeface="Montserrat Medium" panose="00000600000000000000" pitchFamily="2" charset="0"/>
                        </a:rPr>
                        <a:t>Indicadores</a:t>
                      </a:r>
                    </a:p>
                  </a:txBody>
                  <a:tcPr>
                    <a:solidFill>
                      <a:srgbClr val="EDEDED"/>
                    </a:solidFill>
                  </a:tcPr>
                </a:tc>
                <a:tc>
                  <a:txBody>
                    <a:bodyPr/>
                    <a:lstStyle/>
                    <a:p>
                      <a:pPr algn="l"/>
                      <a:r>
                        <a:rPr lang="es-ES" sz="1800" dirty="0">
                          <a:solidFill>
                            <a:schemeClr val="tx1"/>
                          </a:solidFill>
                          <a:latin typeface="Montserrat Medium" panose="00000600000000000000" pitchFamily="2" charset="0"/>
                        </a:rPr>
                        <a:t>Realización de  actividades que promuevan la vida asociativa con un impacto de al menos 20 personas.</a:t>
                      </a:r>
                    </a:p>
                    <a:p>
                      <a:pPr algn="l"/>
                      <a:r>
                        <a:rPr lang="es-ES" sz="1800" dirty="0">
                          <a:solidFill>
                            <a:schemeClr val="tx1"/>
                          </a:solidFill>
                          <a:latin typeface="Montserrat Medium" panose="00000600000000000000" pitchFamily="2" charset="0"/>
                        </a:rPr>
                        <a:t>Participación de al menos 5 personas en “</a:t>
                      </a:r>
                      <a:r>
                        <a:rPr lang="es-ES" sz="1800" dirty="0" err="1">
                          <a:solidFill>
                            <a:schemeClr val="tx1"/>
                          </a:solidFill>
                          <a:latin typeface="Montserrat Medium" panose="00000600000000000000" pitchFamily="2" charset="0"/>
                        </a:rPr>
                        <a:t>Trotaproyectos</a:t>
                      </a:r>
                      <a:r>
                        <a:rPr lang="es-ES" sz="1800" dirty="0">
                          <a:solidFill>
                            <a:schemeClr val="tx1"/>
                          </a:solidFill>
                          <a:latin typeface="Montserrat Medium" panose="00000600000000000000" pitchFamily="2" charset="0"/>
                        </a:rPr>
                        <a:t>”.</a:t>
                      </a:r>
                    </a:p>
                  </a:txBody>
                  <a:tcPr/>
                </a:tc>
                <a:extLst>
                  <a:ext uri="{0D108BD9-81ED-4DB2-BD59-A6C34878D82A}">
                    <a16:rowId xmlns:a16="http://schemas.microsoft.com/office/drawing/2014/main" val="1777709026"/>
                  </a:ext>
                </a:extLst>
              </a:tr>
              <a:tr h="746760">
                <a:tc>
                  <a:txBody>
                    <a:bodyPr/>
                    <a:lstStyle/>
                    <a:p>
                      <a:pPr algn="l"/>
                      <a:r>
                        <a:rPr lang="es-ES" sz="1800" dirty="0">
                          <a:solidFill>
                            <a:schemeClr val="tx1"/>
                          </a:solidFill>
                          <a:latin typeface="Montserrat Medium" panose="00000600000000000000" pitchFamily="2" charset="0"/>
                        </a:rPr>
                        <a:t>Tiempo</a:t>
                      </a:r>
                    </a:p>
                    <a:p>
                      <a:pPr algn="l"/>
                      <a:r>
                        <a:rPr lang="es-ES" sz="1800" dirty="0">
                          <a:solidFill>
                            <a:schemeClr val="tx1"/>
                          </a:solidFill>
                          <a:latin typeface="Montserrat Medium" panose="00000600000000000000" pitchFamily="2" charset="0"/>
                        </a:rPr>
                        <a:t>Inicio/Fin/Duración</a:t>
                      </a:r>
                    </a:p>
                  </a:txBody>
                  <a:tcPr>
                    <a:solidFill>
                      <a:srgbClr val="EDEDED"/>
                    </a:solidFill>
                  </a:tcPr>
                </a:tc>
                <a:tc>
                  <a:txBody>
                    <a:bodyPr/>
                    <a:lstStyle/>
                    <a:p>
                      <a:pPr algn="l"/>
                      <a:r>
                        <a:rPr lang="es-ES" sz="1800" dirty="0">
                          <a:solidFill>
                            <a:schemeClr val="tx1"/>
                          </a:solidFill>
                          <a:latin typeface="Montserrat Medium"/>
                        </a:rPr>
                        <a:t>Implantación antes de septiembre de 2024.</a:t>
                      </a:r>
                    </a:p>
                  </a:txBody>
                  <a:tcPr/>
                </a:tc>
                <a:extLst>
                  <a:ext uri="{0D108BD9-81ED-4DB2-BD59-A6C34878D82A}">
                    <a16:rowId xmlns:a16="http://schemas.microsoft.com/office/drawing/2014/main" val="2718839511"/>
                  </a:ext>
                </a:extLst>
              </a:tr>
              <a:tr h="746760">
                <a:tc>
                  <a:txBody>
                    <a:bodyPr/>
                    <a:lstStyle/>
                    <a:p>
                      <a:pPr algn="l"/>
                      <a:r>
                        <a:rPr lang="es-ES" sz="1800" dirty="0">
                          <a:solidFill>
                            <a:schemeClr val="tx1"/>
                          </a:solidFill>
                          <a:latin typeface="Montserrat Medium" panose="00000600000000000000" pitchFamily="2" charset="0"/>
                        </a:rPr>
                        <a:t>Observaciones</a:t>
                      </a:r>
                    </a:p>
                  </a:txBody>
                  <a:tcPr>
                    <a:solidFill>
                      <a:srgbClr val="EDEDED"/>
                    </a:solidFill>
                  </a:tcPr>
                </a:tc>
                <a:tc>
                  <a:txBody>
                    <a:bodyPr/>
                    <a:lstStyle/>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2746524051"/>
                  </a:ext>
                </a:extLst>
              </a:tr>
            </a:tbl>
          </a:graphicData>
        </a:graphic>
      </p:graphicFrame>
    </p:spTree>
    <p:extLst>
      <p:ext uri="{BB962C8B-B14F-4D97-AF65-F5344CB8AC3E}">
        <p14:creationId xmlns:p14="http://schemas.microsoft.com/office/powerpoint/2010/main" val="393107100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TextBox 2"/>
          <p:cNvSpPr txBox="1">
            <a:spLocks noGrp="1"/>
          </p:cNvSpPr>
          <p:nvPr>
            <p:ph type="body" idx="21"/>
          </p:nvPr>
        </p:nvSpPr>
        <p:spPr>
          <a:xfrm>
            <a:off x="805741" y="804524"/>
            <a:ext cx="15644499" cy="883127"/>
          </a:xfrm>
          <a:prstGeom prst="rect">
            <a:avLst/>
          </a:prstGeom>
        </p:spPr>
        <p:txBody>
          <a:bodyPr/>
          <a:lstStyle/>
          <a:p>
            <a:pPr algn="ctr"/>
            <a:r>
              <a:rPr lang="es-ES" sz="3200" dirty="0">
                <a:solidFill>
                  <a:srgbClr val="F5333F"/>
                </a:solidFill>
              </a:rPr>
              <a:t>Acciones de mejora </a:t>
            </a:r>
          </a:p>
          <a:p>
            <a:pPr algn="ctr"/>
            <a:r>
              <a:rPr lang="es-ES" sz="3200" dirty="0">
                <a:solidFill>
                  <a:srgbClr val="F5333F"/>
                </a:solidFill>
              </a:rPr>
              <a:t>para la </a:t>
            </a:r>
            <a:r>
              <a:rPr lang="es-ES" sz="3200" u="sng" dirty="0">
                <a:solidFill>
                  <a:srgbClr val="F5333F"/>
                </a:solidFill>
              </a:rPr>
              <a:t>ASAMBLEA</a:t>
            </a:r>
            <a:endParaRPr sz="3200" u="sng" dirty="0">
              <a:solidFill>
                <a:srgbClr val="F5333F"/>
              </a:solidFill>
            </a:endParaRPr>
          </a:p>
        </p:txBody>
      </p:sp>
      <p:pic>
        <p:nvPicPr>
          <p:cNvPr id="6" name="Imagen 5">
            <a:extLst>
              <a:ext uri="{FF2B5EF4-FFF2-40B4-BE49-F238E27FC236}">
                <a16:creationId xmlns:a16="http://schemas.microsoft.com/office/drawing/2014/main" id="{3706D7E8-E70A-4A38-B2A7-090ED06339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62940" y="197065"/>
            <a:ext cx="1216182" cy="1214919"/>
          </a:xfrm>
          <a:prstGeom prst="rect">
            <a:avLst/>
          </a:prstGeom>
        </p:spPr>
      </p:pic>
      <p:sp>
        <p:nvSpPr>
          <p:cNvPr id="10" name="Rectángulo: esquinas redondeadas 9">
            <a:extLst>
              <a:ext uri="{FF2B5EF4-FFF2-40B4-BE49-F238E27FC236}">
                <a16:creationId xmlns:a16="http://schemas.microsoft.com/office/drawing/2014/main" id="{BAAEFE42-0AE9-4BE0-AC02-F6609275A06C}"/>
              </a:ext>
            </a:extLst>
          </p:cNvPr>
          <p:cNvSpPr/>
          <p:nvPr/>
        </p:nvSpPr>
        <p:spPr>
          <a:xfrm>
            <a:off x="12128500" y="4648200"/>
            <a:ext cx="6159500" cy="5778500"/>
          </a:xfrm>
          <a:prstGeom prst="roundRect">
            <a:avLst/>
          </a:prstGeom>
          <a:solidFill>
            <a:schemeClr val="bg1"/>
          </a:solidFill>
          <a:ln w="127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s-ES" sz="1800" b="0" i="0" u="none" strike="noStrike" cap="none" spc="0" normalizeH="0" baseline="0">
              <a:ln>
                <a:noFill/>
              </a:ln>
              <a:solidFill>
                <a:srgbClr val="000000"/>
              </a:solidFill>
              <a:effectLst/>
              <a:uFillTx/>
              <a:latin typeface="+mn-lt"/>
              <a:ea typeface="+mn-ea"/>
              <a:cs typeface="+mn-cs"/>
              <a:sym typeface="Calibri"/>
            </a:endParaRPr>
          </a:p>
        </p:txBody>
      </p:sp>
      <p:graphicFrame>
        <p:nvGraphicFramePr>
          <p:cNvPr id="4" name="Tabla 3">
            <a:extLst>
              <a:ext uri="{FF2B5EF4-FFF2-40B4-BE49-F238E27FC236}">
                <a16:creationId xmlns:a16="http://schemas.microsoft.com/office/drawing/2014/main" id="{E125BF44-4486-4C2B-BB9A-C34485CE9A1B}"/>
              </a:ext>
            </a:extLst>
          </p:cNvPr>
          <p:cNvGraphicFramePr>
            <a:graphicFrameLocks noGrp="1"/>
          </p:cNvGraphicFramePr>
          <p:nvPr>
            <p:extLst>
              <p:ext uri="{D42A27DB-BD31-4B8C-83A1-F6EECF244321}">
                <p14:modId xmlns:p14="http://schemas.microsoft.com/office/powerpoint/2010/main" val="2313948534"/>
              </p:ext>
            </p:extLst>
          </p:nvPr>
        </p:nvGraphicFramePr>
        <p:xfrm>
          <a:off x="2082800" y="2159000"/>
          <a:ext cx="12192000" cy="8724900"/>
        </p:xfrm>
        <a:graphic>
          <a:graphicData uri="http://schemas.openxmlformats.org/drawingml/2006/table">
            <a:tbl>
              <a:tblPr firstRow="1" bandRow="1">
                <a:tableStyleId>{5940675A-B579-460E-94D1-54222C63F5DA}</a:tableStyleId>
              </a:tblPr>
              <a:tblGrid>
                <a:gridCol w="2717800">
                  <a:extLst>
                    <a:ext uri="{9D8B030D-6E8A-4147-A177-3AD203B41FA5}">
                      <a16:colId xmlns:a16="http://schemas.microsoft.com/office/drawing/2014/main" val="4218321473"/>
                    </a:ext>
                  </a:extLst>
                </a:gridCol>
                <a:gridCol w="9474200">
                  <a:extLst>
                    <a:ext uri="{9D8B030D-6E8A-4147-A177-3AD203B41FA5}">
                      <a16:colId xmlns:a16="http://schemas.microsoft.com/office/drawing/2014/main" val="1967082885"/>
                    </a:ext>
                  </a:extLst>
                </a:gridCol>
              </a:tblGrid>
              <a:tr h="800100">
                <a:tc gridSpan="2">
                  <a:txBody>
                    <a:bodyPr/>
                    <a:lstStyle/>
                    <a:p>
                      <a:pPr algn="l"/>
                      <a:r>
                        <a:rPr lang="es-ES" sz="1800" dirty="0">
                          <a:solidFill>
                            <a:schemeClr val="bg1"/>
                          </a:solidFill>
                          <a:latin typeface="Montserrat Medium" panose="00000600000000000000" pitchFamily="2" charset="0"/>
                        </a:rPr>
                        <a:t>Título de la mejora: Mejora de la acogida a las nuevas incorporaciones voluntarias</a:t>
                      </a:r>
                    </a:p>
                  </a:txBody>
                  <a:tcPr>
                    <a:solidFill>
                      <a:srgbClr val="F5333F"/>
                    </a:solidFill>
                  </a:tcPr>
                </a:tc>
                <a:tc hMerge="1">
                  <a:txBody>
                    <a:bodyPr/>
                    <a:lstStyle/>
                    <a:p>
                      <a:endParaRPr lang="es-ES" dirty="0"/>
                    </a:p>
                  </a:txBody>
                  <a:tcPr/>
                </a:tc>
                <a:extLst>
                  <a:ext uri="{0D108BD9-81ED-4DB2-BD59-A6C34878D82A}">
                    <a16:rowId xmlns:a16="http://schemas.microsoft.com/office/drawing/2014/main" val="2556506149"/>
                  </a:ext>
                </a:extLst>
              </a:tr>
              <a:tr h="2146300">
                <a:tc>
                  <a:txBody>
                    <a:bodyPr/>
                    <a:lstStyle/>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Descripción</a:t>
                      </a:r>
                    </a:p>
                  </a:txBody>
                  <a:tcPr>
                    <a:solidFill>
                      <a:srgbClr val="EDEDED"/>
                    </a:solidFill>
                  </a:tcPr>
                </a:tc>
                <a:tc>
                  <a:txBody>
                    <a:bodyPr/>
                    <a:lstStyle/>
                    <a:p>
                      <a:pPr algn="l"/>
                      <a:endParaRPr lang="es-ES" sz="1800" dirty="0">
                        <a:solidFill>
                          <a:schemeClr val="tx1"/>
                        </a:solidFill>
                        <a:latin typeface="Montserrat Medium"/>
                      </a:endParaRPr>
                    </a:p>
                    <a:p>
                      <a:pPr lvl="0" algn="l">
                        <a:buNone/>
                      </a:pPr>
                      <a:r>
                        <a:rPr lang="es-ES" sz="1800" dirty="0">
                          <a:solidFill>
                            <a:schemeClr val="tx1"/>
                          </a:solidFill>
                          <a:latin typeface="Montserrat Medium"/>
                        </a:rPr>
                        <a:t>Mejorar la información de los programas y proyectos que se ofrecen al voluntariado en su incorporación de manera que facilite su acogida y adaptación al puesto de acción voluntaria.</a:t>
                      </a: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Fomentar la labor del voluntario tutor, realizando el seguimiento de su incorporación hasta que el voluntario se sienta satisfecho y a gusto en su labor.</a:t>
                      </a:r>
                    </a:p>
                    <a:p>
                      <a:pPr algn="l"/>
                      <a:endParaRPr lang="es-ES" sz="1800" dirty="0">
                        <a:solidFill>
                          <a:schemeClr val="tx1"/>
                        </a:solidFill>
                        <a:latin typeface="Montserrat Medium" panose="00000600000000000000" pitchFamily="2" charset="0"/>
                      </a:endParaRPr>
                    </a:p>
                    <a:p>
                      <a:pPr algn="l"/>
                      <a:r>
                        <a:rPr lang="es-ES" sz="1800" dirty="0">
                          <a:solidFill>
                            <a:schemeClr val="tx1"/>
                          </a:solidFill>
                          <a:latin typeface="Montserrat Medium" panose="00000600000000000000" pitchFamily="2" charset="0"/>
                        </a:rPr>
                        <a:t>Implantación del kit de bienvenida en el cual cualquier nuevo voluntario tenga acceso a las posibilidades formativas que podemos ofrecerle en Cruz Roja.</a:t>
                      </a:r>
                    </a:p>
                  </a:txBody>
                  <a:tcPr/>
                </a:tc>
                <a:extLst>
                  <a:ext uri="{0D108BD9-81ED-4DB2-BD59-A6C34878D82A}">
                    <a16:rowId xmlns:a16="http://schemas.microsoft.com/office/drawing/2014/main" val="1778409018"/>
                  </a:ext>
                </a:extLst>
              </a:tr>
              <a:tr h="787400">
                <a:tc>
                  <a:txBody>
                    <a:bodyPr/>
                    <a:lstStyle/>
                    <a:p>
                      <a:pPr algn="l"/>
                      <a:r>
                        <a:rPr lang="es-ES" sz="1800" dirty="0">
                          <a:solidFill>
                            <a:schemeClr val="tx1"/>
                          </a:solidFill>
                          <a:latin typeface="Montserrat Medium" panose="00000600000000000000" pitchFamily="2" charset="0"/>
                        </a:rPr>
                        <a:t>Promotor/a</a:t>
                      </a:r>
                    </a:p>
                    <a:p>
                      <a:pPr algn="l"/>
                      <a:r>
                        <a:rPr lang="es-ES" sz="1800" dirty="0">
                          <a:solidFill>
                            <a:schemeClr val="tx1"/>
                          </a:solidFill>
                          <a:latin typeface="Montserrat Medium" panose="00000600000000000000" pitchFamily="2" charset="0"/>
                        </a:rPr>
                        <a:t>responsable</a:t>
                      </a:r>
                    </a:p>
                  </a:txBody>
                  <a:tcPr>
                    <a:solidFill>
                      <a:srgbClr val="EDEDE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solidFill>
                            <a:schemeClr val="tx1"/>
                          </a:solidFill>
                          <a:latin typeface="Montserrat Medium" panose="00000600000000000000" pitchFamily="2" charset="0"/>
                        </a:rPr>
                        <a:t>Técnico de Voluntariado, Vicepresidente de Voluntariado, Dirección Técnica y Presidente.</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2784352822"/>
                  </a:ext>
                </a:extLst>
              </a:tr>
              <a:tr h="944880">
                <a:tc>
                  <a:txBody>
                    <a:bodyPr/>
                    <a:lstStyle/>
                    <a:p>
                      <a:pPr algn="l"/>
                      <a:r>
                        <a:rPr lang="es-ES" sz="1800" dirty="0">
                          <a:solidFill>
                            <a:schemeClr val="tx1"/>
                          </a:solidFill>
                          <a:latin typeface="Montserrat Medium" panose="00000600000000000000" pitchFamily="2" charset="0"/>
                        </a:rPr>
                        <a:t>Recursos </a:t>
                      </a:r>
                    </a:p>
                    <a:p>
                      <a:pPr algn="l"/>
                      <a:r>
                        <a:rPr lang="es-ES" sz="1800" dirty="0">
                          <a:solidFill>
                            <a:schemeClr val="tx1"/>
                          </a:solidFill>
                          <a:latin typeface="Montserrat Medium" panose="00000600000000000000" pitchFamily="2" charset="0"/>
                        </a:rPr>
                        <a:t>necesarios</a:t>
                      </a:r>
                    </a:p>
                  </a:txBody>
                  <a:tcPr>
                    <a:solidFill>
                      <a:srgbClr val="EDEDED"/>
                    </a:solidFill>
                  </a:tcPr>
                </a:tc>
                <a:tc>
                  <a:txBody>
                    <a:bodyPr/>
                    <a:lstStyle/>
                    <a:p>
                      <a:pPr algn="l"/>
                      <a:r>
                        <a:rPr lang="es-ES" sz="1800" dirty="0">
                          <a:solidFill>
                            <a:schemeClr val="tx1"/>
                          </a:solidFill>
                          <a:latin typeface="Montserrat Medium" panose="00000600000000000000" pitchFamily="2" charset="0"/>
                        </a:rPr>
                        <a:t>Pendiente de confirmar dependiendo de las actividades a desarrollar.</a:t>
                      </a:r>
                    </a:p>
                  </a:txBody>
                  <a:tcPr/>
                </a:tc>
                <a:extLst>
                  <a:ext uri="{0D108BD9-81ED-4DB2-BD59-A6C34878D82A}">
                    <a16:rowId xmlns:a16="http://schemas.microsoft.com/office/drawing/2014/main" val="3021329951"/>
                  </a:ext>
                </a:extLst>
              </a:tr>
              <a:tr h="1150620">
                <a:tc>
                  <a:txBody>
                    <a:bodyPr/>
                    <a:lstStyle/>
                    <a:p>
                      <a:pPr algn="l"/>
                      <a:r>
                        <a:rPr lang="es-ES" sz="1800" dirty="0">
                          <a:solidFill>
                            <a:schemeClr val="tx1"/>
                          </a:solidFill>
                          <a:latin typeface="Montserrat Medium" panose="00000600000000000000" pitchFamily="2" charset="0"/>
                        </a:rPr>
                        <a:t>Resultados esperados</a:t>
                      </a:r>
                    </a:p>
                    <a:p>
                      <a:pPr algn="l"/>
                      <a:r>
                        <a:rPr lang="es-ES" sz="1800" dirty="0">
                          <a:solidFill>
                            <a:schemeClr val="tx1"/>
                          </a:solidFill>
                          <a:latin typeface="Montserrat Medium" panose="00000600000000000000" pitchFamily="2" charset="0"/>
                        </a:rPr>
                        <a:t>Indicadores</a:t>
                      </a:r>
                    </a:p>
                  </a:txBody>
                  <a:tcPr>
                    <a:solidFill>
                      <a:srgbClr val="EDEDED"/>
                    </a:solidFill>
                  </a:tcPr>
                </a:tc>
                <a:tc>
                  <a:txBody>
                    <a:bodyPr/>
                    <a:lstStyle/>
                    <a:p>
                      <a:pPr algn="l"/>
                      <a:r>
                        <a:rPr lang="es-ES" sz="1800" dirty="0">
                          <a:solidFill>
                            <a:schemeClr val="tx1"/>
                          </a:solidFill>
                          <a:latin typeface="Montserrat Medium"/>
                        </a:rPr>
                        <a:t>Incorporar al 70% de las personas voluntarias que lo solicitan.</a:t>
                      </a:r>
                    </a:p>
                    <a:p>
                      <a:pPr algn="l"/>
                      <a:r>
                        <a:rPr lang="es-ES" sz="1800" dirty="0">
                          <a:solidFill>
                            <a:schemeClr val="tx1"/>
                          </a:solidFill>
                          <a:latin typeface="Montserrat Medium"/>
                        </a:rPr>
                        <a:t>Asignar un voluntario/a tutor por proyecto.</a:t>
                      </a:r>
                    </a:p>
                    <a:p>
                      <a:pPr algn="l"/>
                      <a:r>
                        <a:rPr lang="es-ES" sz="1800">
                          <a:solidFill>
                            <a:schemeClr val="tx1"/>
                          </a:solidFill>
                          <a:latin typeface="Montserrat Medium"/>
                        </a:rPr>
                        <a:t>Consecución del 100% de los puestos de acción voluntaria (PAV).</a:t>
                      </a:r>
                    </a:p>
                    <a:p>
                      <a:pPr lvl="0" algn="l">
                        <a:buNone/>
                      </a:pPr>
                      <a:r>
                        <a:rPr lang="es-ES" sz="1800" dirty="0">
                          <a:solidFill>
                            <a:schemeClr val="tx1"/>
                          </a:solidFill>
                          <a:latin typeface="Montserrat Medium"/>
                        </a:rPr>
                        <a:t>Referente de Proyecto: Identificación de necesidades, perfiles y nombramiento.</a:t>
                      </a:r>
                      <a:endParaRPr lang="es-ES" dirty="0"/>
                    </a:p>
                    <a:p>
                      <a:pPr algn="l"/>
                      <a:r>
                        <a:rPr lang="es-ES" sz="1800" dirty="0">
                          <a:solidFill>
                            <a:schemeClr val="tx1"/>
                          </a:solidFill>
                          <a:latin typeface="Montserrat Medium" panose="00000600000000000000" pitchFamily="2" charset="0"/>
                        </a:rPr>
                        <a:t>Implantación total del kit de bienvenida a todas las nuevas incorporaciones .</a:t>
                      </a:r>
                    </a:p>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1777709026"/>
                  </a:ext>
                </a:extLst>
              </a:tr>
              <a:tr h="746760">
                <a:tc>
                  <a:txBody>
                    <a:bodyPr/>
                    <a:lstStyle/>
                    <a:p>
                      <a:pPr algn="l"/>
                      <a:r>
                        <a:rPr lang="es-ES" sz="1800" dirty="0">
                          <a:solidFill>
                            <a:schemeClr val="tx1"/>
                          </a:solidFill>
                          <a:latin typeface="Montserrat Medium" panose="00000600000000000000" pitchFamily="2" charset="0"/>
                        </a:rPr>
                        <a:t>Tiempo</a:t>
                      </a:r>
                    </a:p>
                    <a:p>
                      <a:pPr algn="l"/>
                      <a:r>
                        <a:rPr lang="es-ES" sz="1800" dirty="0">
                          <a:solidFill>
                            <a:schemeClr val="tx1"/>
                          </a:solidFill>
                          <a:latin typeface="Montserrat Medium" panose="00000600000000000000" pitchFamily="2" charset="0"/>
                        </a:rPr>
                        <a:t>Inicio/Fin/Duración</a:t>
                      </a:r>
                    </a:p>
                  </a:txBody>
                  <a:tcPr>
                    <a:solidFill>
                      <a:srgbClr val="EDEDED"/>
                    </a:solidFill>
                  </a:tcPr>
                </a:tc>
                <a:tc>
                  <a:txBody>
                    <a:bodyPr/>
                    <a:lstStyle/>
                    <a:p>
                      <a:pPr algn="l"/>
                      <a:r>
                        <a:rPr lang="es-ES" sz="1800" dirty="0">
                          <a:solidFill>
                            <a:schemeClr val="tx1"/>
                          </a:solidFill>
                          <a:latin typeface="Montserrat Medium"/>
                        </a:rPr>
                        <a:t>Implantación durante el primer trimestre del año 2024.</a:t>
                      </a:r>
                    </a:p>
                  </a:txBody>
                  <a:tcPr/>
                </a:tc>
                <a:extLst>
                  <a:ext uri="{0D108BD9-81ED-4DB2-BD59-A6C34878D82A}">
                    <a16:rowId xmlns:a16="http://schemas.microsoft.com/office/drawing/2014/main" val="2718839511"/>
                  </a:ext>
                </a:extLst>
              </a:tr>
              <a:tr h="746760">
                <a:tc>
                  <a:txBody>
                    <a:bodyPr/>
                    <a:lstStyle/>
                    <a:p>
                      <a:pPr algn="l"/>
                      <a:r>
                        <a:rPr lang="es-ES" sz="1800" dirty="0">
                          <a:solidFill>
                            <a:schemeClr val="tx1"/>
                          </a:solidFill>
                          <a:latin typeface="Montserrat Medium" panose="00000600000000000000" pitchFamily="2" charset="0"/>
                        </a:rPr>
                        <a:t>Observaciones</a:t>
                      </a:r>
                    </a:p>
                  </a:txBody>
                  <a:tcPr>
                    <a:solidFill>
                      <a:srgbClr val="EDEDED"/>
                    </a:solidFill>
                  </a:tcPr>
                </a:tc>
                <a:tc>
                  <a:txBody>
                    <a:bodyPr/>
                    <a:lstStyle/>
                    <a:p>
                      <a:pPr algn="l"/>
                      <a:endParaRPr lang="es-ES" sz="1800" dirty="0">
                        <a:solidFill>
                          <a:schemeClr val="tx1"/>
                        </a:solidFill>
                        <a:latin typeface="Montserrat Medium" panose="00000600000000000000" pitchFamily="2" charset="0"/>
                      </a:endParaRPr>
                    </a:p>
                  </a:txBody>
                  <a:tcPr/>
                </a:tc>
                <a:extLst>
                  <a:ext uri="{0D108BD9-81ED-4DB2-BD59-A6C34878D82A}">
                    <a16:rowId xmlns:a16="http://schemas.microsoft.com/office/drawing/2014/main" val="2746524051"/>
                  </a:ext>
                </a:extLst>
              </a:tr>
            </a:tbl>
          </a:graphicData>
        </a:graphic>
      </p:graphicFrame>
    </p:spTree>
    <p:extLst>
      <p:ext uri="{BB962C8B-B14F-4D97-AF65-F5344CB8AC3E}">
        <p14:creationId xmlns:p14="http://schemas.microsoft.com/office/powerpoint/2010/main" val="221925849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1D41"/>
      </a:accent1>
      <a:accent2>
        <a:srgbClr val="E8E8E8"/>
      </a:accent2>
      <a:accent3>
        <a:srgbClr val="F5333F"/>
      </a:accent3>
      <a:accent4>
        <a:srgbClr val="891D23"/>
      </a:accent4>
      <a:accent5>
        <a:srgbClr val="001024"/>
      </a:accent5>
      <a:accent6>
        <a:srgbClr val="FF4E51"/>
      </a:accent6>
      <a:hlink>
        <a:srgbClr val="0000FF"/>
      </a:hlink>
      <a:folHlink>
        <a:srgbClr val="FF00FF"/>
      </a:folHlink>
    </a:clrScheme>
    <a:fontScheme name="Office Theme">
      <a:majorFont>
        <a:latin typeface="Montserrat Light"/>
        <a:ea typeface="Montserrat Light"/>
        <a:cs typeface="Montserrat Light"/>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3F3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1D41"/>
      </a:accent1>
      <a:accent2>
        <a:srgbClr val="E8E8E8"/>
      </a:accent2>
      <a:accent3>
        <a:srgbClr val="F5333F"/>
      </a:accent3>
      <a:accent4>
        <a:srgbClr val="891D23"/>
      </a:accent4>
      <a:accent5>
        <a:srgbClr val="001024"/>
      </a:accent5>
      <a:accent6>
        <a:srgbClr val="FF4E51"/>
      </a:accent6>
      <a:hlink>
        <a:srgbClr val="0000FF"/>
      </a:hlink>
      <a:folHlink>
        <a:srgbClr val="FF00FF"/>
      </a:folHlink>
    </a:clrScheme>
    <a:fontScheme name="Office Theme">
      <a:majorFont>
        <a:latin typeface="Montserrat Light"/>
        <a:ea typeface="Montserrat Light"/>
        <a:cs typeface="Montserrat Light"/>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3F3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638D832F336BF0408595760021D4C3E8" ma:contentTypeVersion="11" ma:contentTypeDescription="Crear nuevo documento." ma:contentTypeScope="" ma:versionID="a255334a90e0205ea41adea3f298be1b">
  <xsd:schema xmlns:xsd="http://www.w3.org/2001/XMLSchema" xmlns:xs="http://www.w3.org/2001/XMLSchema" xmlns:p="http://schemas.microsoft.com/office/2006/metadata/properties" xmlns:ns2="a91924b0-ea08-4985-96a3-ac724df1d278" xmlns:ns3="5dd94e2f-5bb0-48fd-ac11-fa248473fe06" targetNamespace="http://schemas.microsoft.com/office/2006/metadata/properties" ma:root="true" ma:fieldsID="f008902118b3e9e23b3188d9a7860036" ns2:_="" ns3:_="">
    <xsd:import namespace="a91924b0-ea08-4985-96a3-ac724df1d278"/>
    <xsd:import namespace="5dd94e2f-5bb0-48fd-ac11-fa248473fe0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924b0-ea08-4985-96a3-ac724df1d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dd94e2f-5bb0-48fd-ac11-fa248473fe06" elementFormDefault="qualified">
    <xsd:import namespace="http://schemas.microsoft.com/office/2006/documentManagement/types"/>
    <xsd:import namespace="http://schemas.microsoft.com/office/infopath/2007/PartnerControls"/>
    <xsd:element name="SharedWithUsers" ma:index="14"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38130A-E632-434F-B0C4-316BA4410D27}">
  <ds:schemaRefs>
    <ds:schemaRef ds:uri="http://schemas.microsoft.com/office/2006/documentManagement/types"/>
    <ds:schemaRef ds:uri="a91924b0-ea08-4985-96a3-ac724df1d278"/>
    <ds:schemaRef ds:uri="http://purl.org/dc/elements/1.1/"/>
    <ds:schemaRef ds:uri="http://schemas.microsoft.com/office/2006/metadata/properties"/>
    <ds:schemaRef ds:uri="5dd94e2f-5bb0-48fd-ac11-fa248473fe06"/>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EBF1ED4-783D-43BC-BCDA-3D6AF457D2CE}">
  <ds:schemaRefs>
    <ds:schemaRef ds:uri="http://schemas.microsoft.com/sharepoint/v3/contenttype/forms"/>
  </ds:schemaRefs>
</ds:datastoreItem>
</file>

<file path=customXml/itemProps3.xml><?xml version="1.0" encoding="utf-8"?>
<ds:datastoreItem xmlns:ds="http://schemas.openxmlformats.org/officeDocument/2006/customXml" ds:itemID="{9F504069-D140-4DF4-963B-A1489E29B528}">
  <ds:schemaRefs>
    <ds:schemaRef ds:uri="5dd94e2f-5bb0-48fd-ac11-fa248473fe06"/>
    <ds:schemaRef ds:uri="a91924b0-ea08-4985-96a3-ac724df1d2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468</TotalTime>
  <Words>856</Words>
  <Application>Microsoft Office PowerPoint</Application>
  <PresentationFormat>Personalizado</PresentationFormat>
  <Paragraphs>131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28000-V Virginia Delgado Martin</dc:creator>
  <cp:lastModifiedBy>28007-V Pablo Garcia Montes</cp:lastModifiedBy>
  <cp:revision>126</cp:revision>
  <dcterms:modified xsi:type="dcterms:W3CDTF">2023-07-03T12:02:52Z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11836000</vt:r8>
  </property>
  <property fmtid="{D5CDD505-2E9C-101B-9397-08002B2CF9AE}" pid="3" name="ContentTypeId">
    <vt:lpwstr>0x010100638D832F336BF0408595760021D4C3E8</vt:lpwstr>
  </property>
  <property fmtid="{D5CDD505-2E9C-101B-9397-08002B2CF9AE}" pid="4" name="ComplianceAssetId">
    <vt:lpwstr/>
  </property>
  <property fmtid="{D5CDD505-2E9C-101B-9397-08002B2CF9AE}" pid="5" name="_ExtendedDescription">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y fmtid="{D5CDD505-2E9C-101B-9397-08002B2CF9AE}" pid="9" name="_SharedFileIndex">
    <vt:lpwstr/>
  </property>
  <property fmtid="{D5CDD505-2E9C-101B-9397-08002B2CF9AE}" pid="10" name="_SourceUrl">
    <vt:lpwstr/>
  </property>
</Properties>
</file>